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21" r:id="rId1"/>
  </p:sldMasterIdLst>
  <p:notesMasterIdLst>
    <p:notesMasterId r:id="rId15"/>
  </p:notesMasterIdLst>
  <p:sldIdLst>
    <p:sldId id="256" r:id="rId2"/>
    <p:sldId id="268" r:id="rId3"/>
    <p:sldId id="257" r:id="rId4"/>
    <p:sldId id="258" r:id="rId5"/>
    <p:sldId id="259" r:id="rId6"/>
    <p:sldId id="260" r:id="rId7"/>
    <p:sldId id="261" r:id="rId8"/>
    <p:sldId id="262" r:id="rId9"/>
    <p:sldId id="263" r:id="rId10"/>
    <p:sldId id="264" r:id="rId11"/>
    <p:sldId id="267" r:id="rId12"/>
    <p:sldId id="265" r:id="rId13"/>
    <p:sldId id="266"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56" d="100"/>
          <a:sy n="56" d="100"/>
        </p:scale>
        <p:origin x="-840"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notesMaster" Target="notesMasters/notesMaster1.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C234C66-7D64-5549-9B15-9D64C7E94D6C}" type="datetimeFigureOut">
              <a:rPr lang="en-US" smtClean="0"/>
              <a:pPr/>
              <a:t>1/27/14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7C56E41-60CF-FC4A-B1F1-0F8AFF76AC58}" type="slidenum">
              <a:rPr lang="en-US" smtClean="0"/>
              <a:pPr/>
              <a:t>‹#›</a:t>
            </a:fld>
            <a:endParaRPr lang="en-US"/>
          </a:p>
        </p:txBody>
      </p:sp>
    </p:spTree>
    <p:extLst>
      <p:ext uri="{BB962C8B-B14F-4D97-AF65-F5344CB8AC3E}">
        <p14:creationId xmlns:p14="http://schemas.microsoft.com/office/powerpoint/2010/main" val="225763525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7C56E41-60CF-FC4A-B1F1-0F8AFF76AC58}"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124200"/>
            <a:ext cx="6477000" cy="1914144"/>
          </a:xfrm>
        </p:spPr>
        <p:txBody>
          <a:bodyPr vert="horz" lIns="45720" tIns="0" rIns="45720" bIns="0" rtlCol="0" anchor="b" anchorCtr="0">
            <a:noAutofit/>
          </a:bodyPr>
          <a:lstStyle>
            <a:lvl1pPr algn="l" defTabSz="914400" rtl="0" eaLnBrk="1" latinLnBrk="0" hangingPunct="1">
              <a:lnSpc>
                <a:spcPts val="5000"/>
              </a:lnSpc>
              <a:spcBef>
                <a:spcPct val="0"/>
              </a:spcBef>
              <a:buNone/>
              <a:defRPr sz="4600" kern="1200">
                <a:solidFill>
                  <a:schemeClr val="tx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2209800" y="5056632"/>
            <a:ext cx="6477000" cy="1174088"/>
          </a:xfrm>
        </p:spPr>
        <p:txBody>
          <a:bodyPr vert="horz" lIns="91440" tIns="0" rIns="45720" bIns="0" rtlCol="0">
            <a:normAutofit/>
          </a:bodyPr>
          <a:lstStyle>
            <a:lvl1pPr marL="0" indent="0" algn="l" defTabSz="914400" rtl="0" eaLnBrk="1" latinLnBrk="0" hangingPunct="1">
              <a:lnSpc>
                <a:spcPts val="2600"/>
              </a:lnSpc>
              <a:spcBef>
                <a:spcPts val="0"/>
              </a:spcBef>
              <a:buSzPct val="90000"/>
              <a:buFontTx/>
              <a:buNone/>
              <a:defRPr sz="2200" kern="1200">
                <a:solidFill>
                  <a:schemeClr val="tx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300216"/>
            <a:ext cx="19842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fld id="{72AB9F51-C26B-4644-AC7E-A618488A626A}" type="datetimeFigureOut">
              <a:rPr lang="en-US" smtClean="0"/>
              <a:pPr/>
              <a:t>1/27/14</a:t>
            </a:fld>
            <a:endParaRPr lang="en-US"/>
          </a:p>
        </p:txBody>
      </p:sp>
      <p:sp>
        <p:nvSpPr>
          <p:cNvPr id="5" name="Footer Placeholder 4"/>
          <p:cNvSpPr>
            <a:spLocks noGrp="1"/>
          </p:cNvSpPr>
          <p:nvPr>
            <p:ph type="ftr" sz="quarter" idx="11"/>
          </p:nvPr>
        </p:nvSpPr>
        <p:spPr>
          <a:xfrm>
            <a:off x="3959352" y="6300216"/>
            <a:ext cx="38130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endParaRPr lang="en-US"/>
          </a:p>
        </p:txBody>
      </p:sp>
      <p:sp>
        <p:nvSpPr>
          <p:cNvPr id="6" name="Slide Number Placeholder 5"/>
          <p:cNvSpPr>
            <a:spLocks noGrp="1"/>
          </p:cNvSpPr>
          <p:nvPr>
            <p:ph type="sldNum" sz="quarter" idx="12"/>
          </p:nvPr>
        </p:nvSpPr>
        <p:spPr>
          <a:xfrm>
            <a:off x="8275320" y="6300216"/>
            <a:ext cx="685800" cy="274320"/>
          </a:xfrm>
        </p:spPr>
        <p:txBody>
          <a:bodyPr vert="horz" lIns="91440" tIns="45720" rIns="91440" bIns="45720" rtlCol="0" anchor="ctr"/>
          <a:lstStyle>
            <a:lvl1pPr marL="0" algn="r" defTabSz="914400" rtl="0" eaLnBrk="1" latinLnBrk="0" hangingPunct="1">
              <a:defRPr sz="1100" kern="1200">
                <a:solidFill>
                  <a:schemeClr val="tx1"/>
                </a:solidFill>
                <a:latin typeface="Rockwell" pitchFamily="18" charset="0"/>
                <a:ea typeface="+mn-ea"/>
                <a:cs typeface="+mn-cs"/>
              </a:defRPr>
            </a:lvl1pPr>
          </a:lstStyle>
          <a:p>
            <a:fld id="{FF21C145-317C-4DEC-9A6B-045D66B7A0F9}"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9A18621A-7007-C04F-A2DE-B3FC09FAA832}" type="datetimeFigureOut">
              <a:rPr lang="en-US" smtClean="0"/>
              <a:pPr/>
              <a:t>1/27/14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FD9F76-04C7-2541-B4AD-603B524DF396}" type="slidenum">
              <a:rPr lang="en-US" smtClean="0"/>
              <a:pPr/>
              <a:t>‹#›</a:t>
            </a:fld>
            <a:endParaRPr lang="en-US"/>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0"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9A18621A-7007-C04F-A2DE-B3FC09FAA832}" type="datetimeFigureOut">
              <a:rPr lang="en-US" smtClean="0"/>
              <a:pPr/>
              <a:t>1/27/14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FD9F76-04C7-2541-B4AD-603B524DF396}" type="slidenum">
              <a:rPr lang="en-US" smtClean="0"/>
              <a:pPr/>
              <a:t>‹#›</a:t>
            </a:fld>
            <a:endParaRPr lang="en-US"/>
          </a:p>
        </p:txBody>
      </p:sp>
      <p:sp>
        <p:nvSpPr>
          <p:cNvPr id="8" name="Content Placeholder 2"/>
          <p:cNvSpPr>
            <a:spLocks noGrp="1"/>
          </p:cNvSpPr>
          <p:nvPr>
            <p:ph sz="half" idx="13"/>
          </p:nvPr>
        </p:nvSpPr>
        <p:spPr>
          <a:xfrm>
            <a:off x="914400"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9A18621A-7007-C04F-A2DE-B3FC09FAA832}" type="datetimeFigureOut">
              <a:rPr lang="en-US" smtClean="0"/>
              <a:pPr/>
              <a:t>1/27/14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7FD9F76-04C7-2541-B4AD-603B524DF396}"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18621A-7007-C04F-A2DE-B3FC09FAA832}" type="datetimeFigureOut">
              <a:rPr lang="en-US" smtClean="0"/>
              <a:pPr/>
              <a:t>1/27/14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7FD9F76-04C7-2541-B4AD-603B524DF396}"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690048"/>
            <a:ext cx="3563938" cy="1162050"/>
          </a:xfrm>
        </p:spPr>
        <p:txBody>
          <a:bodyPr tIns="0" bIns="0" anchor="b"/>
          <a:lstStyle>
            <a:lvl1pPr algn="l">
              <a:lnSpc>
                <a:spcPts val="4600"/>
              </a:lnSpc>
              <a:defRPr sz="4200" b="1"/>
            </a:lvl1pPr>
          </a:lstStyle>
          <a:p>
            <a:r>
              <a:rPr lang="en-US" smtClean="0"/>
              <a:t>Click to edit Master title style</a:t>
            </a:r>
            <a:endParaRPr/>
          </a:p>
        </p:txBody>
      </p:sp>
      <p:sp>
        <p:nvSpPr>
          <p:cNvPr id="3" name="Content Placeholder 2"/>
          <p:cNvSpPr>
            <a:spLocks noGrp="1"/>
          </p:cNvSpPr>
          <p:nvPr>
            <p:ph idx="1"/>
          </p:nvPr>
        </p:nvSpPr>
        <p:spPr>
          <a:xfrm>
            <a:off x="4667250" y="368490"/>
            <a:ext cx="3566160" cy="5627498"/>
          </a:xfrm>
        </p:spPr>
        <p:txBody>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914398" y="2866030"/>
            <a:ext cx="3563938"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18621A-7007-C04F-A2DE-B3FC09FAA832}" type="datetimeFigureOut">
              <a:rPr lang="en-US" smtClean="0"/>
              <a:pPr/>
              <a:t>1/27/14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FD9F76-04C7-2541-B4AD-603B524DF396}"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17546"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7544" y="2699982"/>
            <a:ext cx="3566160"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18621A-7007-C04F-A2DE-B3FC09FAA832}" type="datetimeFigureOut">
              <a:rPr lang="en-US" smtClean="0"/>
              <a:pPr/>
              <a:t>1/27/14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FD9F76-04C7-2541-B4AD-603B524DF396}" type="slidenum">
              <a:rPr lang="en-US" smtClean="0"/>
              <a:pPr/>
              <a:t>‹#›</a:t>
            </a:fld>
            <a:endParaRPr lang="en-US"/>
          </a:p>
        </p:txBody>
      </p:sp>
      <p:grpSp>
        <p:nvGrpSpPr>
          <p:cNvPr id="3" name="Group 7"/>
          <p:cNvGrpSpPr/>
          <p:nvPr/>
        </p:nvGrpSpPr>
        <p:grpSpPr>
          <a:xfrm rot="21421631">
            <a:off x="629028" y="505650"/>
            <a:ext cx="3850925" cy="5516274"/>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4"/>
          </p:nvPr>
        </p:nvSpPr>
        <p:spPr>
          <a:xfrm rot="21421631">
            <a:off x="808793" y="667560"/>
            <a:ext cx="3468664" cy="5124723"/>
          </a:xfrm>
          <a:solidFill>
            <a:schemeClr val="bg1">
              <a:lumMod val="85000"/>
            </a:schemeClr>
          </a:solidFill>
        </p:spPr>
        <p:txBody>
          <a:bodyPr/>
          <a:lstStyle>
            <a:lvl1pPr>
              <a:buNone/>
              <a:defRPr/>
            </a:lvl1pPr>
          </a:lstStyle>
          <a:p>
            <a:r>
              <a:rPr lang="en-US" smtClean="0"/>
              <a:t>Click icon to add picture</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grpSp>
        <p:nvGrpSpPr>
          <p:cNvPr id="3" name="Group 13"/>
          <p:cNvGrpSpPr/>
          <p:nvPr/>
        </p:nvGrpSpPr>
        <p:grpSpPr>
          <a:xfrm rot="21214351">
            <a:off x="313409" y="3520798"/>
            <a:ext cx="4088024" cy="302602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6"/>
          </p:nvPr>
        </p:nvSpPr>
        <p:spPr>
          <a:xfrm rot="21214351">
            <a:off x="491057" y="3682579"/>
            <a:ext cx="3704109" cy="2697083"/>
          </a:xfrm>
          <a:solidFill>
            <a:schemeClr val="bg1">
              <a:lumMod val="85000"/>
            </a:schemeClr>
          </a:solidFill>
        </p:spPr>
        <p:txBody>
          <a:bodyPr/>
          <a:lstStyle>
            <a:lvl1pPr>
              <a:buNone/>
              <a:defRPr/>
            </a:lvl1pPr>
          </a:lstStyle>
          <a:p>
            <a:r>
              <a:rPr lang="en-US" smtClean="0"/>
              <a:t>Click icon to add picture</a:t>
            </a:r>
            <a:endParaRPr/>
          </a:p>
        </p:txBody>
      </p:sp>
      <p:grpSp>
        <p:nvGrpSpPr>
          <p:cNvPr id="8" name="Group 9"/>
          <p:cNvGrpSpPr/>
          <p:nvPr/>
        </p:nvGrpSpPr>
        <p:grpSpPr>
          <a:xfrm rot="232774">
            <a:off x="169481" y="241256"/>
            <a:ext cx="4088024" cy="3026020"/>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5"/>
          </p:nvPr>
        </p:nvSpPr>
        <p:spPr>
          <a:xfrm rot="232774">
            <a:off x="347129" y="403037"/>
            <a:ext cx="3704109" cy="2697083"/>
          </a:xfrm>
          <a:solidFill>
            <a:schemeClr val="bg1">
              <a:lumMod val="85000"/>
            </a:schemeClr>
          </a:solidFill>
        </p:spPr>
        <p:txBody>
          <a:bodyPr/>
          <a:lstStyle>
            <a:lvl1pPr>
              <a:buNone/>
              <a:defRPr/>
            </a:lvl1pPr>
          </a:lstStyle>
          <a:p>
            <a:r>
              <a:rPr lang="en-US" smtClean="0"/>
              <a:t>Click icon to add picture</a:t>
            </a:r>
            <a:endParaRPr/>
          </a:p>
        </p:txBody>
      </p:sp>
      <p:sp>
        <p:nvSpPr>
          <p:cNvPr id="2" name="Title 1"/>
          <p:cNvSpPr>
            <a:spLocks noGrp="1"/>
          </p:cNvSpPr>
          <p:nvPr>
            <p:ph type="title"/>
          </p:nvPr>
        </p:nvSpPr>
        <p:spPr>
          <a:xfrm>
            <a:off x="5013434"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3432" y="2699982"/>
            <a:ext cx="3566160"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18621A-7007-C04F-A2DE-B3FC09FAA832}" type="datetimeFigureOut">
              <a:rPr lang="en-US" smtClean="0"/>
              <a:pPr/>
              <a:t>1/27/14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FD9F76-04C7-2541-B4AD-603B524DF396}"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8"/>
          <p:cNvGrpSpPr/>
          <p:nvPr/>
        </p:nvGrpSpPr>
        <p:grpSpPr>
          <a:xfrm rot="232774">
            <a:off x="2059282" y="379100"/>
            <a:ext cx="5031327" cy="3443312"/>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Text Placeholder 3"/>
          <p:cNvSpPr>
            <a:spLocks noGrp="1"/>
          </p:cNvSpPr>
          <p:nvPr>
            <p:ph type="body" sz="half" idx="2"/>
          </p:nvPr>
        </p:nvSpPr>
        <p:spPr>
          <a:xfrm>
            <a:off x="914400" y="4928736"/>
            <a:ext cx="7315200" cy="98797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18621A-7007-C04F-A2DE-B3FC09FAA832}" type="datetimeFigureOut">
              <a:rPr lang="en-US" smtClean="0"/>
              <a:pPr/>
              <a:t>1/27/14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FD9F76-04C7-2541-B4AD-603B524DF396}" type="slidenum">
              <a:rPr lang="en-US" smtClean="0"/>
              <a:pPr/>
              <a:t>‹#›</a:t>
            </a:fld>
            <a:endParaRPr lang="en-US"/>
          </a:p>
        </p:txBody>
      </p:sp>
      <p:sp>
        <p:nvSpPr>
          <p:cNvPr id="12" name="Picture Placeholder 9"/>
          <p:cNvSpPr>
            <a:spLocks noGrp="1"/>
          </p:cNvSpPr>
          <p:nvPr>
            <p:ph type="pic" sz="quarter" idx="15"/>
          </p:nvPr>
        </p:nvSpPr>
        <p:spPr>
          <a:xfrm rot="232774">
            <a:off x="2248157" y="564564"/>
            <a:ext cx="4653577" cy="3072384"/>
          </a:xfrm>
          <a:solidFill>
            <a:schemeClr val="bg1">
              <a:lumMod val="85000"/>
            </a:schemeClr>
          </a:solidFill>
        </p:spPr>
        <p:txBody>
          <a:bodyPr/>
          <a:lstStyle>
            <a:lvl1pPr>
              <a:buNone/>
              <a:defRPr/>
            </a:lvl1pPr>
          </a:lstStyle>
          <a:p>
            <a:r>
              <a:rPr lang="en-US" smtClean="0"/>
              <a:t>Click icon to add picture</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2 Pictures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13"/>
          <p:cNvGrpSpPr/>
          <p:nvPr/>
        </p:nvGrpSpPr>
        <p:grpSpPr>
          <a:xfrm rot="21420000">
            <a:off x="113687" y="116368"/>
            <a:ext cx="3969060" cy="370536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7"/>
          </p:nvPr>
        </p:nvSpPr>
        <p:spPr>
          <a:xfrm rot="21420000">
            <a:off x="299151" y="304998"/>
            <a:ext cx="3598455" cy="3334235"/>
          </a:xfrm>
          <a:solidFill>
            <a:schemeClr val="bg1">
              <a:lumMod val="85000"/>
            </a:schemeClr>
          </a:solidFill>
        </p:spPr>
        <p:txBody>
          <a:bodyPr/>
          <a:lstStyle>
            <a:lvl1pPr>
              <a:buNone/>
              <a:defRPr/>
            </a:lvl1pPr>
          </a:lstStyle>
          <a:p>
            <a:r>
              <a:rPr lang="en-US" smtClean="0"/>
              <a:t>Click icon to add picture</a:t>
            </a:r>
            <a:endParaRPr/>
          </a:p>
        </p:txBody>
      </p:sp>
      <p:grpSp>
        <p:nvGrpSpPr>
          <p:cNvPr id="8" name="Group 9"/>
          <p:cNvGrpSpPr/>
          <p:nvPr/>
        </p:nvGrpSpPr>
        <p:grpSpPr>
          <a:xfrm rot="360000">
            <a:off x="4165479" y="323141"/>
            <a:ext cx="4792693" cy="3443312"/>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6"/>
          </p:nvPr>
        </p:nvSpPr>
        <p:spPr>
          <a:xfrm rot="360000">
            <a:off x="4336486" y="507668"/>
            <a:ext cx="4432860" cy="3072384"/>
          </a:xfrm>
          <a:solidFill>
            <a:schemeClr val="bg1">
              <a:lumMod val="85000"/>
            </a:schemeClr>
          </a:solidFill>
        </p:spPr>
        <p:txBody>
          <a:bodyPr/>
          <a:lstStyle>
            <a:lvl1pPr>
              <a:buNone/>
              <a:defRPr/>
            </a:lvl1pPr>
          </a:lstStyle>
          <a:p>
            <a:r>
              <a:rPr lang="en-US" smtClean="0"/>
              <a:t>Click icon to add picture</a:t>
            </a:r>
            <a:endParaRPr/>
          </a:p>
        </p:txBody>
      </p:sp>
      <p:sp>
        <p:nvSpPr>
          <p:cNvPr id="4" name="Text Placeholder 3"/>
          <p:cNvSpPr>
            <a:spLocks noGrp="1"/>
          </p:cNvSpPr>
          <p:nvPr>
            <p:ph type="body" sz="half" idx="2"/>
          </p:nvPr>
        </p:nvSpPr>
        <p:spPr>
          <a:xfrm>
            <a:off x="914400" y="4926106"/>
            <a:ext cx="7315200" cy="99060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18621A-7007-C04F-A2DE-B3FC09FAA832}" type="datetimeFigureOut">
              <a:rPr lang="en-US" smtClean="0"/>
              <a:pPr/>
              <a:t>1/27/14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FD9F76-04C7-2541-B4AD-603B524DF396}"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A18621A-7007-C04F-A2DE-B3FC09FAA832}" type="datetimeFigureOut">
              <a:rPr lang="en-US" smtClean="0"/>
              <a:pPr/>
              <a:t>1/27/14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FD9F76-04C7-2541-B4AD-603B524DF39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A18621A-7007-C04F-A2DE-B3FC09FAA832}" type="datetimeFigureOut">
              <a:rPr lang="en-US" smtClean="0"/>
              <a:pPr/>
              <a:t>1/27/14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FD9F76-04C7-2541-B4AD-603B524DF396}"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1682" y="450851"/>
            <a:ext cx="846083" cy="535781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914400" y="450851"/>
            <a:ext cx="5943600" cy="53578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A18621A-7007-C04F-A2DE-B3FC09FAA832}" type="datetimeFigureOut">
              <a:rPr lang="en-US" smtClean="0"/>
              <a:pPr/>
              <a:t>1/27/14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FD9F76-04C7-2541-B4AD-603B524DF39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Watermark">
    <p:bg>
      <p:bgRef idx="1003">
        <a:schemeClr val="bg2"/>
      </p:bgRef>
    </p:bg>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en-US" smtClean="0"/>
              <a:t>Click to edit Master title style</a:t>
            </a:r>
            <a:endParaRPr/>
          </a:p>
        </p:txBody>
      </p:sp>
      <p:sp>
        <p:nvSpPr>
          <p:cNvPr id="3" name="Subtitle 2"/>
          <p:cNvSpPr>
            <a:spLocks noGrp="1"/>
          </p:cNvSpPr>
          <p:nvPr>
            <p:ph type="subTitle" idx="1"/>
          </p:nvPr>
        </p:nvSpPr>
        <p:spPr>
          <a:xfrm>
            <a:off x="3960813" y="5056909"/>
            <a:ext cx="4724400" cy="1156586"/>
          </a:xfrm>
        </p:spPr>
        <p:txBody>
          <a:bodyPr lIns="91440" tIns="0" rIns="45720" bIns="0">
            <a:normAutofit/>
          </a:bodyPr>
          <a:lstStyle>
            <a:lvl1pPr marL="0" indent="0" algn="l">
              <a:lnSpc>
                <a:spcPts val="2600"/>
              </a:lnSpc>
              <a:spcBef>
                <a:spcPct val="0"/>
              </a:spcBef>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9A18621A-7007-C04F-A2DE-B3FC09FAA832}" type="datetimeFigureOut">
              <a:rPr lang="en-US" smtClean="0"/>
              <a:pPr/>
              <a:t>1/27/14</a:t>
            </a:fld>
            <a:endParaRPr lang="en-US"/>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endParaRPr lang="en-US"/>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67FD9F76-04C7-2541-B4AD-603B524DF396}"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94560"/>
            <a:ext cx="7772400" cy="1362075"/>
          </a:xfrm>
        </p:spPr>
        <p:txBody>
          <a:bodyPr vert="horz" lIns="45720" tIns="0" rIns="45720" bIns="0" rtlCol="0" anchor="b" anchorCtr="0">
            <a:noAutofit/>
          </a:bodyPr>
          <a:lstStyle>
            <a:lvl1pPr algn="l" defTabSz="914400" rtl="0" eaLnBrk="1" latinLnBrk="0" hangingPunct="1">
              <a:lnSpc>
                <a:spcPts val="5000"/>
              </a:lnSpc>
              <a:spcBef>
                <a:spcPct val="0"/>
              </a:spcBef>
              <a:buNone/>
              <a:defRPr sz="4600" b="1" kern="1200" cap="none" baseline="0">
                <a:solidFill>
                  <a:schemeClr val="tx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457200" y="3557016"/>
            <a:ext cx="7772400" cy="987552"/>
          </a:xfrm>
        </p:spPr>
        <p:txBody>
          <a:bodyPr vert="horz" lIns="91440" tIns="0" rIns="45720" bIns="0" rtlCol="0" anchor="t" anchorCtr="0">
            <a:normAutofit/>
          </a:bodyPr>
          <a:lstStyle>
            <a:lvl1pPr marL="0" indent="0">
              <a:spcBef>
                <a:spcPct val="0"/>
              </a:spcBef>
              <a:buNone/>
              <a:defRPr sz="2200" kern="120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SzPct val="90000"/>
              <a:buFontTx/>
              <a:buNone/>
            </a:pPr>
            <a:r>
              <a:rPr lang="en-US" smtClean="0"/>
              <a:t>Click to edit Master text styles</a:t>
            </a:r>
          </a:p>
        </p:txBody>
      </p:sp>
      <p:sp>
        <p:nvSpPr>
          <p:cNvPr id="4" name="Date Placeholder 3"/>
          <p:cNvSpPr>
            <a:spLocks noGrp="1"/>
          </p:cNvSpPr>
          <p:nvPr>
            <p:ph type="dt" sz="half" idx="10"/>
          </p:nvPr>
        </p:nvSpPr>
        <p:spPr/>
        <p:txBody>
          <a:bodyPr/>
          <a:lstStyle/>
          <a:p>
            <a:fld id="{72AAB499-F5DE-4BE5-BB26-90CC428051F7}" type="datetime1">
              <a:rPr lang="en-US" smtClean="0"/>
              <a:pPr/>
              <a:t>1/27/14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F5CD18-686B-47A9-AFD5-66CE5FA52A66}"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with Watermark">
    <p:bg>
      <p:bgRef idx="1002">
        <a:schemeClr val="bg2"/>
      </p:bgRef>
    </p:bg>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n-US" smtClean="0"/>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spcBef>
                <a:spcPct val="0"/>
              </a:spcBef>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A18621A-7007-C04F-A2DE-B3FC09FAA832}" type="datetimeFigureOut">
              <a:rPr lang="en-US" smtClean="0"/>
              <a:pPr/>
              <a:t>1/27/14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FD9F76-04C7-2541-B4AD-603B524DF396}"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with Picture">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52775" y="4069804"/>
            <a:ext cx="5538788" cy="1162050"/>
          </a:xfrm>
        </p:spPr>
        <p:txBody>
          <a:bodyPr tIns="0" bIns="0" anchor="b"/>
          <a:lstStyle>
            <a:lvl1pPr algn="l">
              <a:lnSpc>
                <a:spcPts val="4600"/>
              </a:lnSpc>
              <a:defRPr sz="4600" b="1"/>
            </a:lvl1pPr>
          </a:lstStyle>
          <a:p>
            <a:r>
              <a:rPr lang="en-US" smtClean="0"/>
              <a:t>Click to edit Master title style</a:t>
            </a:r>
            <a:endParaRPr/>
          </a:p>
        </p:txBody>
      </p:sp>
      <p:grpSp>
        <p:nvGrpSpPr>
          <p:cNvPr id="3" name="Group 8"/>
          <p:cNvGrpSpPr/>
          <p:nvPr/>
        </p:nvGrpSpPr>
        <p:grpSpPr>
          <a:xfrm rot="21240000">
            <a:off x="654352" y="445180"/>
            <a:ext cx="5416247" cy="3630168"/>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5"/>
          </p:nvPr>
        </p:nvSpPr>
        <p:spPr>
          <a:xfrm rot="21240000">
            <a:off x="857677" y="632632"/>
            <a:ext cx="5009597" cy="3255264"/>
          </a:xfrm>
          <a:solidFill>
            <a:schemeClr val="bg1">
              <a:lumMod val="85000"/>
            </a:schemeClr>
          </a:solidFill>
        </p:spPr>
        <p:txBody>
          <a:bodyPr/>
          <a:lstStyle>
            <a:lvl1pPr>
              <a:buNone/>
              <a:defRPr/>
            </a:lvl1pPr>
          </a:lstStyle>
          <a:p>
            <a:r>
              <a:rPr lang="en-US" smtClean="0"/>
              <a:t>Click icon to add picture</a:t>
            </a:r>
            <a:endParaRPr/>
          </a:p>
        </p:txBody>
      </p:sp>
      <p:sp>
        <p:nvSpPr>
          <p:cNvPr id="4" name="Text Placeholder 3"/>
          <p:cNvSpPr>
            <a:spLocks noGrp="1"/>
          </p:cNvSpPr>
          <p:nvPr>
            <p:ph type="body" sz="half" idx="2"/>
          </p:nvPr>
        </p:nvSpPr>
        <p:spPr>
          <a:xfrm>
            <a:off x="3158117" y="5230906"/>
            <a:ext cx="5532958" cy="865093"/>
          </a:xfrm>
        </p:spPr>
        <p:txBody>
          <a:bodyPr/>
          <a:lstStyle>
            <a:lvl1pPr marL="0" indent="0">
              <a:spcBef>
                <a:spcPct val="0"/>
              </a:spcBef>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18621A-7007-C04F-A2DE-B3FC09FAA832}" type="datetimeFigureOut">
              <a:rPr lang="en-US" smtClean="0"/>
              <a:pPr/>
              <a:t>1/27/14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FD9F76-04C7-2541-B4AD-603B524DF39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482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9A18621A-7007-C04F-A2DE-B3FC09FAA832}" type="datetimeFigureOut">
              <a:rPr lang="en-US" smtClean="0"/>
              <a:pPr/>
              <a:t>1/27/14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FD9F76-04C7-2541-B4AD-603B524DF39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971326"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97367" y="2174875"/>
            <a:ext cx="3566160" cy="3616325"/>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930247"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6514" y="2174875"/>
            <a:ext cx="3566160" cy="3616325"/>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9A18621A-7007-C04F-A2DE-B3FC09FAA832}" type="datetimeFigureOut">
              <a:rPr lang="en-US" smtClean="0"/>
              <a:pPr/>
              <a:t>1/27/14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7FD9F76-04C7-2541-B4AD-603B524DF396}" type="slidenum">
              <a:rPr lang="en-US" smtClean="0"/>
              <a:pPr/>
              <a:t>‹#›</a:t>
            </a:fld>
            <a:endParaRPr lang="en-US"/>
          </a:p>
        </p:txBody>
      </p:sp>
      <p:pic>
        <p:nvPicPr>
          <p:cNvPr id="11" name="Picture 10"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3" name="Picture 12" descr="Comparison-Underline.png"/>
          <p:cNvPicPr>
            <a:picLocks noChangeAspect="1"/>
          </p:cNvPicPr>
          <p:nvPr/>
        </p:nvPicPr>
        <p:blipFill>
          <a:blip r:embed="rId2"/>
          <a:stretch>
            <a:fillRect/>
          </a:stretch>
        </p:blipFill>
        <p:spPr>
          <a:xfrm>
            <a:off x="4915960" y="1897040"/>
            <a:ext cx="3228975" cy="142875"/>
          </a:xfrm>
          <a:prstGeom prst="rect">
            <a:avLst/>
          </a:prstGeom>
        </p:spPr>
      </p:pic>
      <p:pic>
        <p:nvPicPr>
          <p:cNvPr id="12" name="Picture 11"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4" name="Picture 13" descr="Comparison-Underline.png"/>
          <p:cNvPicPr>
            <a:picLocks noChangeAspect="1"/>
          </p:cNvPicPr>
          <p:nvPr/>
        </p:nvPicPr>
        <p:blipFill>
          <a:blip r:embed="rId2"/>
          <a:stretch>
            <a:fillRect/>
          </a:stretch>
        </p:blipFill>
        <p:spPr>
          <a:xfrm>
            <a:off x="4915960" y="1897040"/>
            <a:ext cx="3228975" cy="142875"/>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9A18621A-7007-C04F-A2DE-B3FC09FAA832}" type="datetimeFigureOut">
              <a:rPr lang="en-US" smtClean="0"/>
              <a:pPr/>
              <a:t>1/27/14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FD9F76-04C7-2541-B4AD-603B524DF396}" type="slidenum">
              <a:rPr lang="en-US" smtClean="0"/>
              <a:pPr/>
              <a:t>‹#›</a:t>
            </a:fld>
            <a:endParaRPr lang="en-US"/>
          </a:p>
        </p:txBody>
      </p:sp>
      <p:sp>
        <p:nvSpPr>
          <p:cNvPr id="8" name="Content Placeholder 2"/>
          <p:cNvSpPr>
            <a:spLocks noGrp="1"/>
          </p:cNvSpPr>
          <p:nvPr>
            <p:ph sz="half" idx="13"/>
          </p:nvPr>
        </p:nvSpPr>
        <p:spPr>
          <a:xfrm>
            <a:off x="914400" y="3870960"/>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22" Type="http://schemas.openxmlformats.org/officeDocument/2006/relationships/image" Target="../media/image6.png"/><Relationship Id="rId23" Type="http://schemas.openxmlformats.org/officeDocument/2006/relationships/image" Target="../media/image7.png"/><Relationship Id="rId24" Type="http://schemas.openxmlformats.org/officeDocument/2006/relationships/image" Target="../media/image8.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503238"/>
            <a:ext cx="7313613" cy="868362"/>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914400" y="1735138"/>
            <a:ext cx="7313613" cy="405606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7663438" y="6314461"/>
            <a:ext cx="1295400" cy="265089"/>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fld id="{9A18621A-7007-C04F-A2DE-B3FC09FAA832}" type="datetimeFigureOut">
              <a:rPr lang="en-US" smtClean="0"/>
              <a:pPr/>
              <a:t>1/27/14</a:t>
            </a:fld>
            <a:endParaRPr lang="en-US"/>
          </a:p>
        </p:txBody>
      </p:sp>
      <p:sp>
        <p:nvSpPr>
          <p:cNvPr id="5" name="Footer Placeholder 4"/>
          <p:cNvSpPr>
            <a:spLocks noGrp="1"/>
          </p:cNvSpPr>
          <p:nvPr>
            <p:ph type="ftr" sz="quarter" idx="3"/>
          </p:nvPr>
        </p:nvSpPr>
        <p:spPr>
          <a:xfrm>
            <a:off x="3942607" y="6305797"/>
            <a:ext cx="3717967" cy="259278"/>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endParaRPr lang="en-US"/>
          </a:p>
        </p:txBody>
      </p:sp>
      <p:sp>
        <p:nvSpPr>
          <p:cNvPr id="6" name="Slide Number Placeholder 5"/>
          <p:cNvSpPr>
            <a:spLocks noGrp="1"/>
          </p:cNvSpPr>
          <p:nvPr>
            <p:ph type="sldNum" sz="quarter" idx="4"/>
          </p:nvPr>
        </p:nvSpPr>
        <p:spPr>
          <a:xfrm>
            <a:off x="7521388" y="5476097"/>
            <a:ext cx="1483056" cy="851848"/>
          </a:xfrm>
          <a:prstGeom prst="rect">
            <a:avLst/>
          </a:prstGeom>
        </p:spPr>
        <p:txBody>
          <a:bodyPr vert="horz" lIns="91440" tIns="45720" rIns="91440" bIns="45720" rtlCol="0" anchor="ctr"/>
          <a:lstStyle>
            <a:lvl1pPr algn="r">
              <a:defRPr sz="8200">
                <a:gradFill>
                  <a:gsLst>
                    <a:gs pos="0">
                      <a:schemeClr val="tx1">
                        <a:alpha val="10000"/>
                      </a:schemeClr>
                    </a:gs>
                    <a:gs pos="100000">
                      <a:schemeClr val="tx1">
                        <a:alpha val="10000"/>
                      </a:schemeClr>
                    </a:gs>
                  </a:gsLst>
                  <a:lin ang="5400000" scaled="0"/>
                </a:gradFill>
                <a:latin typeface="Impact" pitchFamily="34" charset="0"/>
              </a:defRPr>
            </a:lvl1pPr>
          </a:lstStyle>
          <a:p>
            <a:fld id="{67FD9F76-04C7-2541-B4AD-603B524DF39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922" r:id="rId1"/>
    <p:sldLayoutId id="2147483923" r:id="rId2"/>
    <p:sldLayoutId id="2147483924" r:id="rId3"/>
    <p:sldLayoutId id="2147483925" r:id="rId4"/>
    <p:sldLayoutId id="2147483926" r:id="rId5"/>
    <p:sldLayoutId id="2147483927" r:id="rId6"/>
    <p:sldLayoutId id="2147483928" r:id="rId7"/>
    <p:sldLayoutId id="2147483929" r:id="rId8"/>
    <p:sldLayoutId id="2147483930" r:id="rId9"/>
    <p:sldLayoutId id="2147483931" r:id="rId10"/>
    <p:sldLayoutId id="2147483932" r:id="rId11"/>
    <p:sldLayoutId id="2147483933" r:id="rId12"/>
    <p:sldLayoutId id="2147483934" r:id="rId13"/>
    <p:sldLayoutId id="2147483935" r:id="rId14"/>
    <p:sldLayoutId id="2147483936" r:id="rId15"/>
    <p:sldLayoutId id="2147483937" r:id="rId16"/>
    <p:sldLayoutId id="2147483938" r:id="rId17"/>
    <p:sldLayoutId id="2147483939" r:id="rId18"/>
    <p:sldLayoutId id="2147483940" r:id="rId19"/>
    <p:sldLayoutId id="2147483941" r:id="rId20"/>
  </p:sldLayoutIdLst>
  <p:txStyles>
    <p:titleStyle>
      <a:lvl1pPr algn="ctr" defTabSz="914400" rtl="0" eaLnBrk="1" latinLnBrk="0" hangingPunct="1">
        <a:spcBef>
          <a:spcPct val="0"/>
        </a:spcBef>
        <a:buNone/>
        <a:defRPr sz="4600" kern="1200">
          <a:solidFill>
            <a:schemeClr val="tx1"/>
          </a:solidFill>
          <a:latin typeface="+mj-lt"/>
          <a:ea typeface="+mj-ea"/>
          <a:cs typeface="+mj-cs"/>
        </a:defRPr>
      </a:lvl1pPr>
    </p:titleStyle>
    <p:bodyStyle>
      <a:lvl1pPr marL="463550" indent="-463550" algn="l" defTabSz="914400" rtl="0" eaLnBrk="1" latinLnBrk="0" hangingPunct="1">
        <a:spcBef>
          <a:spcPts val="2000"/>
        </a:spcBef>
        <a:buSzPct val="90000"/>
        <a:buFontTx/>
        <a:buBlip>
          <a:blip r:embed="rId2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2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2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5" Type="http://schemas.openxmlformats.org/officeDocument/2006/relationships/image" Target="../media/image14.png"/><Relationship Id="rId6" Type="http://schemas.openxmlformats.org/officeDocument/2006/relationships/image" Target="../media/image15.png"/><Relationship Id="rId7" Type="http://schemas.openxmlformats.org/officeDocument/2006/relationships/image" Target="../media/image16.png"/><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 Id="rId3" Type="http://schemas.openxmlformats.org/officeDocument/2006/relationships/image" Target="../media/image1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Medicines and drugs</a:t>
            </a:r>
            <a:endParaRPr lang="en-US" dirty="0"/>
          </a:p>
        </p:txBody>
      </p:sp>
      <p:sp>
        <p:nvSpPr>
          <p:cNvPr id="3" name="Subtitle 2"/>
          <p:cNvSpPr>
            <a:spLocks noGrp="1"/>
          </p:cNvSpPr>
          <p:nvPr>
            <p:ph type="subTitle" idx="1"/>
          </p:nvPr>
        </p:nvSpPr>
        <p:spPr/>
        <p:txBody>
          <a:bodyPr/>
          <a:lstStyle/>
          <a:p>
            <a:r>
              <a:rPr lang="en-US" dirty="0" smtClean="0"/>
              <a:t>Depressants</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r>
            <a:br>
              <a:rPr lang="en-US" dirty="0" smtClean="0"/>
            </a:br>
            <a:r>
              <a:rPr lang="en-US" sz="5400" dirty="0" err="1" smtClean="0"/>
              <a:t>intoximeter</a:t>
            </a:r>
            <a:r>
              <a:rPr lang="en-US" dirty="0" smtClean="0"/>
              <a:t/>
            </a:r>
            <a:br>
              <a:rPr lang="en-US" dirty="0" smtClean="0"/>
            </a:br>
            <a:endParaRPr lang="en-US" dirty="0"/>
          </a:p>
        </p:txBody>
      </p:sp>
      <p:sp>
        <p:nvSpPr>
          <p:cNvPr id="3" name="Content Placeholder 2"/>
          <p:cNvSpPr>
            <a:spLocks noGrp="1"/>
          </p:cNvSpPr>
          <p:nvPr>
            <p:ph idx="1"/>
          </p:nvPr>
        </p:nvSpPr>
        <p:spPr>
          <a:xfrm>
            <a:off x="495632" y="1371600"/>
            <a:ext cx="8177906" cy="4538131"/>
          </a:xfrm>
        </p:spPr>
        <p:txBody>
          <a:bodyPr>
            <a:noAutofit/>
          </a:bodyPr>
          <a:lstStyle/>
          <a:p>
            <a:pPr lvl="0"/>
            <a:r>
              <a:rPr lang="en-US" sz="2800" dirty="0" smtClean="0"/>
              <a:t>Used for breath, blood and urine.</a:t>
            </a:r>
          </a:p>
          <a:p>
            <a:pPr lvl="0"/>
            <a:r>
              <a:rPr lang="en-US" sz="2800" dirty="0" smtClean="0"/>
              <a:t>Infrared radiation is passed through breath, blood or urine.  The C–H bond in ethanol causes radiation to be absorbed at a specific </a:t>
            </a:r>
            <a:r>
              <a:rPr lang="en-US" sz="2800" dirty="0" err="1" smtClean="0"/>
              <a:t>wavenumber</a:t>
            </a:r>
            <a:r>
              <a:rPr lang="en-US" sz="2800" dirty="0" smtClean="0"/>
              <a:t> which is 2950 cm </a:t>
            </a:r>
            <a:r>
              <a:rPr lang="en-US" sz="2800" baseline="30000" dirty="0" smtClean="0"/>
              <a:t>-1</a:t>
            </a:r>
            <a:r>
              <a:rPr lang="en-US" sz="2800" dirty="0" smtClean="0"/>
              <a:t>.  </a:t>
            </a:r>
          </a:p>
          <a:p>
            <a:pPr lvl="0"/>
            <a:r>
              <a:rPr lang="en-US" sz="2800" dirty="0" smtClean="0"/>
              <a:t>The </a:t>
            </a:r>
            <a:r>
              <a:rPr lang="en-US" sz="2800" dirty="0" err="1" smtClean="0"/>
              <a:t>intoximeter</a:t>
            </a:r>
            <a:r>
              <a:rPr lang="en-US" sz="2800" dirty="0" smtClean="0"/>
              <a:t> measures the amount of absorption which depends upon the amount of ethanol in the breath i.e. the more ethanol there is present the more IR is absorbed.  The area under the peak is compared against a standard (e.g. allowed amount).</a:t>
            </a:r>
            <a:endParaRPr lang="en-US" sz="28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Infrared absorption spectrum</a:t>
            </a:r>
            <a:endParaRPr lang="en-US" dirty="0"/>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0" y="1735138"/>
            <a:ext cx="9144000" cy="4056062"/>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32129"/>
            <a:ext cx="7313613" cy="868362"/>
          </a:xfrm>
        </p:spPr>
        <p:txBody>
          <a:bodyPr/>
          <a:lstStyle/>
          <a:p>
            <a:r>
              <a:rPr lang="en-US" dirty="0" smtClean="0"/>
              <a:t>gas-liquid chromatography </a:t>
            </a:r>
            <a:endParaRPr lang="en-US" dirty="0"/>
          </a:p>
        </p:txBody>
      </p:sp>
      <p:sp>
        <p:nvSpPr>
          <p:cNvPr id="3" name="Content Placeholder 2"/>
          <p:cNvSpPr>
            <a:spLocks noGrp="1"/>
          </p:cNvSpPr>
          <p:nvPr>
            <p:ph idx="1"/>
          </p:nvPr>
        </p:nvSpPr>
        <p:spPr>
          <a:xfrm>
            <a:off x="914400" y="1398355"/>
            <a:ext cx="7313613" cy="4965584"/>
          </a:xfrm>
        </p:spPr>
        <p:txBody>
          <a:bodyPr>
            <a:normAutofit/>
          </a:bodyPr>
          <a:lstStyle/>
          <a:p>
            <a:pPr lvl="0"/>
            <a:r>
              <a:rPr lang="en-US" sz="3200" dirty="0" smtClean="0"/>
              <a:t>Used for blood and urine samples.</a:t>
            </a:r>
          </a:p>
          <a:p>
            <a:r>
              <a:rPr lang="en-US" sz="3200" dirty="0" smtClean="0"/>
              <a:t>Ethanol is separated from the urine or blood using gas-liquid chromatography as ethanol moves at a different rate through the stationary phase</a:t>
            </a:r>
          </a:p>
          <a:p>
            <a:r>
              <a:rPr lang="en-US" sz="3200" dirty="0" smtClean="0"/>
              <a:t>Accurate as area underneath ‘ethanol’ peak in chromatogram indicates amount of ethanol in blood or urine. </a:t>
            </a:r>
            <a:endParaRPr lang="en-US" sz="32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2096" y="503238"/>
            <a:ext cx="8007534" cy="868362"/>
          </a:xfrm>
        </p:spPr>
        <p:txBody>
          <a:bodyPr/>
          <a:lstStyle/>
          <a:p>
            <a:r>
              <a:rPr lang="en-US" sz="3600" dirty="0" smtClean="0"/>
              <a:t>Other commonly used depressants</a:t>
            </a:r>
            <a:endParaRPr lang="en-US" sz="36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64157395"/>
              </p:ext>
            </p:extLst>
          </p:nvPr>
        </p:nvGraphicFramePr>
        <p:xfrm>
          <a:off x="362845" y="1610913"/>
          <a:ext cx="8462046" cy="4479328"/>
        </p:xfrm>
        <a:graphic>
          <a:graphicData uri="http://schemas.openxmlformats.org/drawingml/2006/table">
            <a:tbl>
              <a:tblPr firstRow="1" bandRow="1">
                <a:tableStyleId>{5C22544A-7EE6-4342-B048-85BDC9FD1C3A}</a:tableStyleId>
              </a:tblPr>
              <a:tblGrid>
                <a:gridCol w="3079755"/>
                <a:gridCol w="5382291"/>
              </a:tblGrid>
              <a:tr h="1038841">
                <a:tc>
                  <a:txBody>
                    <a:bodyPr/>
                    <a:lstStyle/>
                    <a:p>
                      <a:pPr marL="0" marR="0" algn="ctr">
                        <a:spcBef>
                          <a:spcPts val="0"/>
                        </a:spcBef>
                        <a:spcAft>
                          <a:spcPts val="0"/>
                        </a:spcAft>
                      </a:pPr>
                      <a:r>
                        <a:rPr lang="en-US" sz="2400" dirty="0">
                          <a:latin typeface="Arial"/>
                          <a:ea typeface="Times New Roman"/>
                          <a:cs typeface="Helvetica"/>
                        </a:rPr>
                        <a:t>depressant</a:t>
                      </a:r>
                      <a:endParaRPr lang="en-US" sz="2400" dirty="0">
                        <a:latin typeface="Helvetica"/>
                        <a:ea typeface="Times New Roman"/>
                        <a:cs typeface="Helvetica"/>
                      </a:endParaRPr>
                    </a:p>
                  </a:txBody>
                  <a:tcPr marL="68580" marR="68580" marT="0" marB="0"/>
                </a:tc>
                <a:tc>
                  <a:txBody>
                    <a:bodyPr/>
                    <a:lstStyle/>
                    <a:p>
                      <a:pPr marL="0" marR="0" algn="ctr">
                        <a:spcBef>
                          <a:spcPts val="0"/>
                        </a:spcBef>
                        <a:spcAft>
                          <a:spcPts val="0"/>
                        </a:spcAft>
                      </a:pPr>
                      <a:r>
                        <a:rPr lang="en-US" sz="2400" dirty="0" smtClean="0">
                          <a:latin typeface="Arial"/>
                          <a:ea typeface="Times New Roman"/>
                          <a:cs typeface="Helvetica"/>
                        </a:rPr>
                        <a:t>structure</a:t>
                      </a:r>
                      <a:r>
                        <a:rPr lang="en-US" sz="2400" dirty="0">
                          <a:latin typeface="Arial"/>
                          <a:ea typeface="Times New Roman"/>
                          <a:cs typeface="Helvetica"/>
                        </a:rPr>
                        <a:t>: functional groups</a:t>
                      </a:r>
                      <a:endParaRPr lang="en-US" sz="2400" dirty="0">
                        <a:latin typeface="Helvetica"/>
                        <a:ea typeface="Times New Roman"/>
                        <a:cs typeface="Helvetica"/>
                      </a:endParaRPr>
                    </a:p>
                  </a:txBody>
                  <a:tcPr marL="68580" marR="68580" marT="0" marB="0"/>
                </a:tc>
              </a:tr>
              <a:tr h="1362805">
                <a:tc>
                  <a:txBody>
                    <a:bodyPr/>
                    <a:lstStyle/>
                    <a:p>
                      <a:pPr marL="0" marR="0">
                        <a:spcBef>
                          <a:spcPts val="0"/>
                        </a:spcBef>
                        <a:spcAft>
                          <a:spcPts val="0"/>
                        </a:spcAft>
                      </a:pPr>
                      <a:r>
                        <a:rPr lang="en-US" sz="2400">
                          <a:solidFill>
                            <a:srgbClr val="141413"/>
                          </a:solidFill>
                          <a:latin typeface="Arial"/>
                          <a:ea typeface="Times New Roman"/>
                          <a:cs typeface="Times New Roman"/>
                        </a:rPr>
                        <a:t>Fluoxetine hydrochloride (Prozac®)</a:t>
                      </a:r>
                      <a:endParaRPr lang="en-US" sz="2400">
                        <a:latin typeface="Helvetica"/>
                        <a:ea typeface="Times New Roman"/>
                        <a:cs typeface="Helvetica"/>
                      </a:endParaRPr>
                    </a:p>
                  </a:txBody>
                  <a:tcPr marL="68580" marR="68580" marT="0" marB="0"/>
                </a:tc>
                <a:tc>
                  <a:txBody>
                    <a:bodyPr/>
                    <a:lstStyle/>
                    <a:p>
                      <a:pPr marL="0" marR="0">
                        <a:spcBef>
                          <a:spcPts val="0"/>
                        </a:spcBef>
                        <a:spcAft>
                          <a:spcPts val="0"/>
                        </a:spcAft>
                        <a:buFont typeface="Arial"/>
                        <a:buChar char="•"/>
                      </a:pPr>
                      <a:r>
                        <a:rPr lang="en-US" sz="2400" dirty="0" smtClean="0">
                          <a:latin typeface="Arial"/>
                          <a:ea typeface="Times New Roman"/>
                          <a:cs typeface="Helvetica"/>
                        </a:rPr>
                        <a:t> benzene ring, ether, secondary  </a:t>
                      </a:r>
                    </a:p>
                    <a:p>
                      <a:pPr marL="0" marR="0">
                        <a:spcBef>
                          <a:spcPts val="0"/>
                        </a:spcBef>
                        <a:spcAft>
                          <a:spcPts val="0"/>
                        </a:spcAft>
                        <a:buFont typeface="Arial"/>
                        <a:buNone/>
                      </a:pPr>
                      <a:r>
                        <a:rPr lang="en-US" sz="2400" baseline="0" dirty="0" smtClean="0">
                          <a:latin typeface="Arial"/>
                          <a:ea typeface="Times New Roman"/>
                          <a:cs typeface="Helvetica"/>
                        </a:rPr>
                        <a:t>   </a:t>
                      </a:r>
                      <a:r>
                        <a:rPr lang="en-US" sz="2400" dirty="0" smtClean="0">
                          <a:latin typeface="Arial"/>
                          <a:ea typeface="Times New Roman"/>
                          <a:cs typeface="Helvetica"/>
                        </a:rPr>
                        <a:t>amine</a:t>
                      </a:r>
                      <a:r>
                        <a:rPr lang="en-US" sz="2400" dirty="0" smtClean="0">
                          <a:latin typeface="Arial"/>
                          <a:ea typeface="Times New Roman"/>
                          <a:cs typeface="Helvetica"/>
                        </a:rPr>
                        <a:t>,  </a:t>
                      </a:r>
                      <a:r>
                        <a:rPr lang="en-US" sz="2400" dirty="0" smtClean="0">
                          <a:latin typeface="Arial"/>
                          <a:ea typeface="Times New Roman"/>
                          <a:cs typeface="Helvetica"/>
                        </a:rPr>
                        <a:t>fluorine atoms, </a:t>
                      </a:r>
                      <a:r>
                        <a:rPr lang="en-US" sz="2400" dirty="0" smtClean="0">
                          <a:latin typeface="Arial"/>
                          <a:ea typeface="Times New Roman"/>
                          <a:cs typeface="Helvetica"/>
                        </a:rPr>
                        <a:t>chloride ion</a:t>
                      </a:r>
                      <a:endParaRPr lang="en-US" sz="2400" dirty="0">
                        <a:latin typeface="Arial"/>
                        <a:ea typeface="Times New Roman"/>
                        <a:cs typeface="Helvetica"/>
                      </a:endParaRPr>
                    </a:p>
                  </a:txBody>
                  <a:tcPr marL="68580" marR="68580" marT="0" marB="0"/>
                </a:tc>
              </a:tr>
              <a:tr h="1038841">
                <a:tc>
                  <a:txBody>
                    <a:bodyPr/>
                    <a:lstStyle/>
                    <a:p>
                      <a:pPr marL="0" marR="0">
                        <a:spcBef>
                          <a:spcPts val="0"/>
                        </a:spcBef>
                        <a:spcAft>
                          <a:spcPts val="0"/>
                        </a:spcAft>
                      </a:pPr>
                      <a:r>
                        <a:rPr lang="en-US" sz="2400">
                          <a:solidFill>
                            <a:srgbClr val="000000"/>
                          </a:solidFill>
                          <a:latin typeface="Arial"/>
                          <a:ea typeface="Times New Roman"/>
                          <a:cs typeface="Times New Roman"/>
                        </a:rPr>
                        <a:t>diazepam/Valium®; </a:t>
                      </a:r>
                      <a:endParaRPr lang="en-US" sz="2400">
                        <a:latin typeface="Helvetica"/>
                        <a:ea typeface="Times New Roman"/>
                        <a:cs typeface="Helvetica"/>
                      </a:endParaRPr>
                    </a:p>
                  </a:txBody>
                  <a:tcPr marL="68580" marR="68580" marT="0" marB="0"/>
                </a:tc>
                <a:tc>
                  <a:txBody>
                    <a:bodyPr/>
                    <a:lstStyle/>
                    <a:p>
                      <a:pPr marL="342900" marR="0" lvl="0" indent="-342900">
                        <a:spcBef>
                          <a:spcPts val="0"/>
                        </a:spcBef>
                        <a:spcAft>
                          <a:spcPts val="0"/>
                        </a:spcAft>
                        <a:buFont typeface="Symbol"/>
                        <a:buChar char=""/>
                      </a:pPr>
                      <a:r>
                        <a:rPr lang="en-US" sz="2400" dirty="0" smtClean="0">
                          <a:solidFill>
                            <a:srgbClr val="000000"/>
                          </a:solidFill>
                          <a:latin typeface="Arial"/>
                          <a:ea typeface="Times New Roman"/>
                          <a:cs typeface="Times New Roman"/>
                        </a:rPr>
                        <a:t>amide,</a:t>
                      </a:r>
                      <a:r>
                        <a:rPr lang="en-US" sz="2400" baseline="0" dirty="0" smtClean="0">
                          <a:solidFill>
                            <a:srgbClr val="000000"/>
                          </a:solidFill>
                          <a:latin typeface="Arial"/>
                          <a:ea typeface="Times New Roman"/>
                          <a:cs typeface="Times New Roman"/>
                        </a:rPr>
                        <a:t> amine, chlorine, aromatic benzene</a:t>
                      </a:r>
                      <a:endParaRPr lang="en-US" sz="2400" dirty="0">
                        <a:latin typeface="Helvetica"/>
                        <a:ea typeface="Times New Roman"/>
                        <a:cs typeface="Helvetica"/>
                      </a:endParaRPr>
                    </a:p>
                  </a:txBody>
                  <a:tcPr marL="68580" marR="68580" marT="0" marB="0"/>
                </a:tc>
              </a:tr>
              <a:tr h="1038841">
                <a:tc>
                  <a:txBody>
                    <a:bodyPr/>
                    <a:lstStyle/>
                    <a:p>
                      <a:pPr marL="0" marR="0">
                        <a:spcBef>
                          <a:spcPts val="0"/>
                        </a:spcBef>
                        <a:spcAft>
                          <a:spcPts val="0"/>
                        </a:spcAft>
                      </a:pPr>
                      <a:r>
                        <a:rPr lang="en-US" sz="2400">
                          <a:solidFill>
                            <a:srgbClr val="000000"/>
                          </a:solidFill>
                          <a:latin typeface="Arial"/>
                          <a:ea typeface="Times New Roman"/>
                          <a:cs typeface="Times New Roman"/>
                        </a:rPr>
                        <a:t>nitrazepam/Mogadon®; </a:t>
                      </a:r>
                      <a:endParaRPr lang="en-US" sz="2400">
                        <a:latin typeface="Helvetica"/>
                        <a:ea typeface="Times New Roman"/>
                        <a:cs typeface="Helvetica"/>
                      </a:endParaRPr>
                    </a:p>
                  </a:txBody>
                  <a:tcPr marL="68580" marR="68580" marT="0" marB="0"/>
                </a:tc>
                <a:tc>
                  <a:txBody>
                    <a:bodyPr/>
                    <a:lstStyle/>
                    <a:p>
                      <a:pPr marL="342900" marR="0" lvl="0" indent="-342900">
                        <a:spcBef>
                          <a:spcPts val="0"/>
                        </a:spcBef>
                        <a:spcAft>
                          <a:spcPts val="0"/>
                        </a:spcAft>
                        <a:buFont typeface="Symbol"/>
                        <a:buChar char=""/>
                      </a:pPr>
                      <a:r>
                        <a:rPr lang="en-US" sz="2400" dirty="0" smtClean="0">
                          <a:solidFill>
                            <a:srgbClr val="000000"/>
                          </a:solidFill>
                          <a:latin typeface="Arial"/>
                          <a:ea typeface="Times New Roman"/>
                          <a:cs typeface="Times New Roman"/>
                        </a:rPr>
                        <a:t>amide,</a:t>
                      </a:r>
                      <a:r>
                        <a:rPr lang="en-US" sz="2400" baseline="0" dirty="0" smtClean="0">
                          <a:solidFill>
                            <a:srgbClr val="000000"/>
                          </a:solidFill>
                          <a:latin typeface="Arial"/>
                          <a:ea typeface="Times New Roman"/>
                          <a:cs typeface="Times New Roman"/>
                        </a:rPr>
                        <a:t> amine, NO</a:t>
                      </a:r>
                      <a:r>
                        <a:rPr lang="en-US" sz="2400" baseline="-25000" dirty="0" smtClean="0">
                          <a:solidFill>
                            <a:srgbClr val="000000"/>
                          </a:solidFill>
                          <a:latin typeface="Arial"/>
                          <a:ea typeface="Times New Roman"/>
                          <a:cs typeface="Times New Roman"/>
                        </a:rPr>
                        <a:t>2</a:t>
                      </a:r>
                      <a:r>
                        <a:rPr lang="en-US" sz="2400" baseline="0" dirty="0" smtClean="0">
                          <a:solidFill>
                            <a:srgbClr val="000000"/>
                          </a:solidFill>
                          <a:latin typeface="Arial"/>
                          <a:ea typeface="Times New Roman"/>
                          <a:cs typeface="Times New Roman"/>
                        </a:rPr>
                        <a:t>, </a:t>
                      </a:r>
                      <a:r>
                        <a:rPr lang="en-US" sz="2400" baseline="0" smtClean="0">
                          <a:solidFill>
                            <a:srgbClr val="000000"/>
                          </a:solidFill>
                          <a:latin typeface="Arial"/>
                          <a:ea typeface="Times New Roman"/>
                          <a:cs typeface="Times New Roman"/>
                        </a:rPr>
                        <a:t>aromatic benzene</a:t>
                      </a:r>
                      <a:endParaRPr lang="en-US" sz="2400" dirty="0">
                        <a:latin typeface="Helvetica"/>
                        <a:ea typeface="Times New Roman"/>
                        <a:cs typeface="Helvetica"/>
                      </a:endParaRPr>
                    </a:p>
                  </a:txBody>
                  <a:tcPr marL="68580" marR="68580" marT="0" marB="0"/>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depressants</a:t>
            </a:r>
            <a:endParaRPr lang="en-US" dirty="0"/>
          </a:p>
        </p:txBody>
      </p:sp>
      <p:sp>
        <p:nvSpPr>
          <p:cNvPr id="3" name="Content Placeholder 2"/>
          <p:cNvSpPr>
            <a:spLocks noGrp="1"/>
          </p:cNvSpPr>
          <p:nvPr>
            <p:ph idx="1"/>
          </p:nvPr>
        </p:nvSpPr>
        <p:spPr/>
        <p:txBody>
          <a:bodyPr>
            <a:normAutofit/>
          </a:bodyPr>
          <a:lstStyle/>
          <a:p>
            <a:r>
              <a:rPr lang="en-US" sz="3200" dirty="0" smtClean="0"/>
              <a:t>What are depressants?  Examples?</a:t>
            </a:r>
          </a:p>
          <a:p>
            <a:r>
              <a:rPr lang="en-US" sz="3200" dirty="0" smtClean="0"/>
              <a:t>Any use for them?</a:t>
            </a:r>
          </a:p>
          <a:p>
            <a:r>
              <a:rPr lang="en-US" sz="3200" dirty="0" smtClean="0"/>
              <a:t>Social and physiological effects of use/abuse?</a:t>
            </a:r>
            <a:endParaRPr lang="en-US" sz="32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1393" y="278812"/>
            <a:ext cx="3489167" cy="868362"/>
          </a:xfrm>
        </p:spPr>
        <p:txBody>
          <a:bodyPr/>
          <a:lstStyle/>
          <a:p>
            <a:r>
              <a:rPr lang="en-US" dirty="0" smtClean="0"/>
              <a:t>depressants</a:t>
            </a:r>
            <a:endParaRPr lang="en-US" dirty="0"/>
          </a:p>
        </p:txBody>
      </p:sp>
      <p:sp>
        <p:nvSpPr>
          <p:cNvPr id="4" name="Content Placeholder 3"/>
          <p:cNvSpPr>
            <a:spLocks noGrp="1"/>
          </p:cNvSpPr>
          <p:nvPr>
            <p:ph sz="half" idx="1"/>
          </p:nvPr>
        </p:nvSpPr>
        <p:spPr>
          <a:xfrm>
            <a:off x="480142" y="1147174"/>
            <a:ext cx="4000418" cy="4644027"/>
          </a:xfrm>
        </p:spPr>
        <p:txBody>
          <a:bodyPr>
            <a:normAutofit/>
          </a:bodyPr>
          <a:lstStyle/>
          <a:p>
            <a:r>
              <a:rPr lang="en-US" sz="2800" dirty="0" smtClean="0"/>
              <a:t>depress the central nervous system; they calm and relax the nervous system as they slow down the action of the brain, heart and other organs.</a:t>
            </a:r>
          </a:p>
          <a:p>
            <a:endParaRPr lang="en-US" dirty="0"/>
          </a:p>
        </p:txBody>
      </p:sp>
      <p:pic>
        <p:nvPicPr>
          <p:cNvPr id="6" name="Picture 5"/>
          <p:cNvPicPr>
            <a:picLocks noChangeAspect="1"/>
          </p:cNvPicPr>
          <p:nvPr/>
        </p:nvPicPr>
        <p:blipFill>
          <a:blip r:embed="rId3"/>
          <a:stretch>
            <a:fillRect/>
          </a:stretch>
        </p:blipFill>
        <p:spPr>
          <a:xfrm>
            <a:off x="156174" y="4226027"/>
            <a:ext cx="2011700" cy="1694736"/>
          </a:xfrm>
          <a:prstGeom prst="rect">
            <a:avLst/>
          </a:prstGeom>
        </p:spPr>
      </p:pic>
      <p:pic>
        <p:nvPicPr>
          <p:cNvPr id="7" name="Picture 6"/>
          <p:cNvPicPr>
            <a:picLocks noChangeAspect="1"/>
          </p:cNvPicPr>
          <p:nvPr/>
        </p:nvPicPr>
        <p:blipFill>
          <a:blip r:embed="rId4"/>
          <a:stretch>
            <a:fillRect/>
          </a:stretch>
        </p:blipFill>
        <p:spPr>
          <a:xfrm>
            <a:off x="4868499" y="278813"/>
            <a:ext cx="4025900" cy="1467470"/>
          </a:xfrm>
          <a:prstGeom prst="rect">
            <a:avLst/>
          </a:prstGeom>
        </p:spPr>
      </p:pic>
      <p:pic>
        <p:nvPicPr>
          <p:cNvPr id="8" name="Picture 7"/>
          <p:cNvPicPr>
            <a:picLocks noChangeAspect="1"/>
          </p:cNvPicPr>
          <p:nvPr/>
        </p:nvPicPr>
        <p:blipFill>
          <a:blip r:embed="rId5"/>
          <a:stretch>
            <a:fillRect/>
          </a:stretch>
        </p:blipFill>
        <p:spPr>
          <a:xfrm>
            <a:off x="5292020" y="3448568"/>
            <a:ext cx="3382080" cy="2810126"/>
          </a:xfrm>
          <a:prstGeom prst="rect">
            <a:avLst/>
          </a:prstGeom>
        </p:spPr>
      </p:pic>
      <p:pic>
        <p:nvPicPr>
          <p:cNvPr id="10" name="Picture 9"/>
          <p:cNvPicPr>
            <a:picLocks noChangeAspect="1"/>
          </p:cNvPicPr>
          <p:nvPr/>
        </p:nvPicPr>
        <p:blipFill>
          <a:blip r:embed="rId6"/>
          <a:stretch>
            <a:fillRect/>
          </a:stretch>
        </p:blipFill>
        <p:spPr>
          <a:xfrm>
            <a:off x="2491842" y="4226027"/>
            <a:ext cx="2625464" cy="1775241"/>
          </a:xfrm>
          <a:prstGeom prst="rect">
            <a:avLst/>
          </a:prstGeom>
        </p:spPr>
      </p:pic>
      <p:pic>
        <p:nvPicPr>
          <p:cNvPr id="11" name="Picture 10"/>
          <p:cNvPicPr>
            <a:picLocks noChangeAspect="1"/>
          </p:cNvPicPr>
          <p:nvPr/>
        </p:nvPicPr>
        <p:blipFill>
          <a:blip r:embed="rId7"/>
          <a:stretch>
            <a:fillRect/>
          </a:stretch>
        </p:blipFill>
        <p:spPr>
          <a:xfrm>
            <a:off x="5292021" y="1874432"/>
            <a:ext cx="3105232" cy="1261394"/>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Effects of depressants</a:t>
            </a:r>
            <a:endParaRPr lang="en-US" dirty="0"/>
          </a:p>
        </p:txBody>
      </p:sp>
      <p:graphicFrame>
        <p:nvGraphicFramePr>
          <p:cNvPr id="7" name="Content Placeholder 6"/>
          <p:cNvGraphicFramePr>
            <a:graphicFrameLocks noGrp="1"/>
          </p:cNvGraphicFramePr>
          <p:nvPr>
            <p:ph idx="1"/>
          </p:nvPr>
        </p:nvGraphicFramePr>
        <p:xfrm>
          <a:off x="371724" y="1735138"/>
          <a:ext cx="8487676" cy="4341379"/>
        </p:xfrm>
        <a:graphic>
          <a:graphicData uri="http://schemas.openxmlformats.org/drawingml/2006/table">
            <a:tbl>
              <a:tblPr firstRow="1" bandRow="1">
                <a:tableStyleId>{5C22544A-7EE6-4342-B048-85BDC9FD1C3A}</a:tableStyleId>
              </a:tblPr>
              <a:tblGrid>
                <a:gridCol w="2276803"/>
                <a:gridCol w="6210873"/>
              </a:tblGrid>
              <a:tr h="525323">
                <a:tc>
                  <a:txBody>
                    <a:bodyPr/>
                    <a:lstStyle/>
                    <a:p>
                      <a:pPr marL="0" marR="0" algn="ctr">
                        <a:spcBef>
                          <a:spcPts val="0"/>
                        </a:spcBef>
                        <a:spcAft>
                          <a:spcPts val="0"/>
                        </a:spcAft>
                      </a:pPr>
                      <a:r>
                        <a:rPr lang="en-US" sz="2400" dirty="0">
                          <a:solidFill>
                            <a:srgbClr val="141413"/>
                          </a:solidFill>
                          <a:latin typeface="Arial"/>
                          <a:ea typeface="Times New Roman"/>
                          <a:cs typeface="Times"/>
                        </a:rPr>
                        <a:t>dose</a:t>
                      </a:r>
                      <a:endParaRPr lang="en-US" sz="2400" dirty="0">
                        <a:latin typeface="Times"/>
                        <a:ea typeface="Times New Roman"/>
                        <a:cs typeface="Times"/>
                      </a:endParaRPr>
                    </a:p>
                  </a:txBody>
                  <a:tcPr marL="68580" marR="68580" marT="0" marB="0"/>
                </a:tc>
                <a:tc>
                  <a:txBody>
                    <a:bodyPr/>
                    <a:lstStyle/>
                    <a:p>
                      <a:pPr marL="0" marR="0" algn="ctr">
                        <a:spcBef>
                          <a:spcPts val="0"/>
                        </a:spcBef>
                        <a:spcAft>
                          <a:spcPts val="0"/>
                        </a:spcAft>
                      </a:pPr>
                      <a:r>
                        <a:rPr lang="en-US" sz="2400">
                          <a:solidFill>
                            <a:srgbClr val="141413"/>
                          </a:solidFill>
                          <a:latin typeface="Arial"/>
                          <a:ea typeface="Times New Roman"/>
                          <a:cs typeface="Times"/>
                        </a:rPr>
                        <a:t>effect</a:t>
                      </a:r>
                      <a:endParaRPr lang="en-US" sz="2400">
                        <a:latin typeface="Times"/>
                        <a:ea typeface="Times New Roman"/>
                        <a:cs typeface="Times"/>
                      </a:endParaRPr>
                    </a:p>
                  </a:txBody>
                  <a:tcPr marL="68580" marR="68580" marT="0" marB="0"/>
                </a:tc>
              </a:tr>
              <a:tr h="525323">
                <a:tc>
                  <a:txBody>
                    <a:bodyPr/>
                    <a:lstStyle/>
                    <a:p>
                      <a:pPr marL="0" marR="0">
                        <a:spcBef>
                          <a:spcPts val="0"/>
                        </a:spcBef>
                        <a:spcAft>
                          <a:spcPts val="0"/>
                        </a:spcAft>
                      </a:pPr>
                      <a:r>
                        <a:rPr lang="en-US" sz="2400">
                          <a:solidFill>
                            <a:srgbClr val="141413"/>
                          </a:solidFill>
                          <a:latin typeface="Arial"/>
                          <a:ea typeface="Times New Roman"/>
                          <a:cs typeface="Times"/>
                        </a:rPr>
                        <a:t>low</a:t>
                      </a:r>
                      <a:endParaRPr lang="en-US" sz="2400">
                        <a:latin typeface="Times"/>
                        <a:ea typeface="Times New Roman"/>
                        <a:cs typeface="Times"/>
                      </a:endParaRPr>
                    </a:p>
                  </a:txBody>
                  <a:tcPr marL="68580" marR="68580" marT="0" marB="0"/>
                </a:tc>
                <a:tc>
                  <a:txBody>
                    <a:bodyPr/>
                    <a:lstStyle/>
                    <a:p>
                      <a:pPr marL="0" marR="0">
                        <a:spcBef>
                          <a:spcPts val="0"/>
                        </a:spcBef>
                        <a:spcAft>
                          <a:spcPts val="0"/>
                        </a:spcAft>
                      </a:pPr>
                      <a:r>
                        <a:rPr lang="en-US" sz="2400">
                          <a:solidFill>
                            <a:srgbClr val="141413"/>
                          </a:solidFill>
                          <a:latin typeface="Arial"/>
                          <a:ea typeface="Times New Roman"/>
                          <a:cs typeface="Times"/>
                        </a:rPr>
                        <a:t>may exert little or no effect.</a:t>
                      </a:r>
                      <a:endParaRPr lang="en-US" sz="2400">
                        <a:latin typeface="Times"/>
                        <a:ea typeface="Times New Roman"/>
                        <a:cs typeface="Times"/>
                      </a:endParaRPr>
                    </a:p>
                  </a:txBody>
                  <a:tcPr marL="68580" marR="68580" marT="0" marB="0"/>
                </a:tc>
              </a:tr>
              <a:tr h="1218225">
                <a:tc>
                  <a:txBody>
                    <a:bodyPr/>
                    <a:lstStyle/>
                    <a:p>
                      <a:pPr marL="0" marR="0">
                        <a:spcBef>
                          <a:spcPts val="0"/>
                        </a:spcBef>
                        <a:spcAft>
                          <a:spcPts val="0"/>
                        </a:spcAft>
                      </a:pPr>
                      <a:r>
                        <a:rPr lang="en-US" sz="2400">
                          <a:solidFill>
                            <a:srgbClr val="141413"/>
                          </a:solidFill>
                          <a:latin typeface="Arial"/>
                          <a:ea typeface="Times New Roman"/>
                          <a:cs typeface="Times"/>
                        </a:rPr>
                        <a:t>moderate</a:t>
                      </a:r>
                      <a:endParaRPr lang="en-US" sz="2400">
                        <a:latin typeface="Times"/>
                        <a:ea typeface="Times New Roman"/>
                        <a:cs typeface="Times"/>
                      </a:endParaRPr>
                    </a:p>
                  </a:txBody>
                  <a:tcPr marL="68580" marR="68580" marT="0" marB="0"/>
                </a:tc>
                <a:tc>
                  <a:txBody>
                    <a:bodyPr/>
                    <a:lstStyle/>
                    <a:p>
                      <a:pPr marL="0" marR="0">
                        <a:spcBef>
                          <a:spcPts val="0"/>
                        </a:spcBef>
                        <a:spcAft>
                          <a:spcPts val="0"/>
                        </a:spcAft>
                      </a:pPr>
                      <a:r>
                        <a:rPr lang="en-US" sz="2400" dirty="0">
                          <a:solidFill>
                            <a:srgbClr val="141413"/>
                          </a:solidFill>
                          <a:latin typeface="Arial"/>
                          <a:ea typeface="Times New Roman"/>
                          <a:cs typeface="Times"/>
                        </a:rPr>
                        <a:t>may induce sedation, soothing, reduction of anxiety, </a:t>
                      </a:r>
                      <a:r>
                        <a:rPr lang="en-US" sz="2400" dirty="0">
                          <a:solidFill>
                            <a:srgbClr val="000000"/>
                          </a:solidFill>
                          <a:latin typeface="Arial"/>
                          <a:ea typeface="Times New Roman"/>
                          <a:cs typeface="Times New Roman"/>
                        </a:rPr>
                        <a:t>impaired </a:t>
                      </a:r>
                      <a:r>
                        <a:rPr lang="en-US" sz="2400" dirty="0" err="1">
                          <a:solidFill>
                            <a:srgbClr val="000000"/>
                          </a:solidFill>
                          <a:latin typeface="Arial"/>
                          <a:ea typeface="Times New Roman"/>
                          <a:cs typeface="Times New Roman"/>
                        </a:rPr>
                        <a:t>judgement</a:t>
                      </a:r>
                      <a:endParaRPr lang="en-US" sz="2400" dirty="0">
                        <a:latin typeface="Times"/>
                        <a:ea typeface="Times New Roman"/>
                        <a:cs typeface="Times"/>
                      </a:endParaRPr>
                    </a:p>
                  </a:txBody>
                  <a:tcPr marL="68580" marR="68580" marT="0" marB="0"/>
                </a:tc>
              </a:tr>
              <a:tr h="1036254">
                <a:tc>
                  <a:txBody>
                    <a:bodyPr/>
                    <a:lstStyle/>
                    <a:p>
                      <a:pPr marL="0" marR="0">
                        <a:spcBef>
                          <a:spcPts val="0"/>
                        </a:spcBef>
                        <a:spcAft>
                          <a:spcPts val="0"/>
                        </a:spcAft>
                      </a:pPr>
                      <a:r>
                        <a:rPr lang="en-US" sz="2400">
                          <a:solidFill>
                            <a:srgbClr val="141413"/>
                          </a:solidFill>
                          <a:latin typeface="Arial"/>
                          <a:ea typeface="Times New Roman"/>
                          <a:cs typeface="Times"/>
                        </a:rPr>
                        <a:t>high</a:t>
                      </a:r>
                      <a:endParaRPr lang="en-US" sz="2400">
                        <a:latin typeface="Times"/>
                        <a:ea typeface="Times New Roman"/>
                        <a:cs typeface="Times"/>
                      </a:endParaRPr>
                    </a:p>
                  </a:txBody>
                  <a:tcPr marL="68580" marR="68580" marT="0" marB="0"/>
                </a:tc>
                <a:tc>
                  <a:txBody>
                    <a:bodyPr/>
                    <a:lstStyle/>
                    <a:p>
                      <a:pPr marL="0" marR="0">
                        <a:spcBef>
                          <a:spcPts val="0"/>
                        </a:spcBef>
                        <a:spcAft>
                          <a:spcPts val="0"/>
                        </a:spcAft>
                      </a:pPr>
                      <a:r>
                        <a:rPr lang="en-US" sz="2400" dirty="0">
                          <a:solidFill>
                            <a:srgbClr val="141413"/>
                          </a:solidFill>
                          <a:latin typeface="Arial"/>
                          <a:ea typeface="Times New Roman"/>
                          <a:cs typeface="Times"/>
                        </a:rPr>
                        <a:t>may </a:t>
                      </a:r>
                      <a:r>
                        <a:rPr lang="en-US" sz="2400" dirty="0">
                          <a:solidFill>
                            <a:srgbClr val="000000"/>
                          </a:solidFill>
                          <a:latin typeface="Arial"/>
                          <a:ea typeface="Times New Roman"/>
                          <a:cs typeface="Times New Roman"/>
                        </a:rPr>
                        <a:t>induce sleep, </a:t>
                      </a:r>
                      <a:r>
                        <a:rPr lang="en-US" sz="2400" dirty="0" smtClean="0">
                          <a:solidFill>
                            <a:srgbClr val="000000"/>
                          </a:solidFill>
                          <a:latin typeface="Arial"/>
                          <a:ea typeface="Times New Roman"/>
                          <a:cs typeface="Times New Roman"/>
                        </a:rPr>
                        <a:t>unconsciousness, slurred speech, altered perception </a:t>
                      </a:r>
                      <a:endParaRPr lang="en-US" sz="2400" dirty="0">
                        <a:latin typeface="Times"/>
                        <a:ea typeface="Times New Roman"/>
                        <a:cs typeface="Times"/>
                      </a:endParaRPr>
                    </a:p>
                  </a:txBody>
                  <a:tcPr marL="68580" marR="68580" marT="0" marB="0"/>
                </a:tc>
              </a:tr>
              <a:tr h="1036254">
                <a:tc>
                  <a:txBody>
                    <a:bodyPr/>
                    <a:lstStyle/>
                    <a:p>
                      <a:pPr marL="0" marR="0">
                        <a:spcBef>
                          <a:spcPts val="0"/>
                        </a:spcBef>
                        <a:spcAft>
                          <a:spcPts val="0"/>
                        </a:spcAft>
                      </a:pPr>
                      <a:r>
                        <a:rPr lang="en-US" sz="2400">
                          <a:solidFill>
                            <a:srgbClr val="141413"/>
                          </a:solidFill>
                          <a:latin typeface="Arial"/>
                          <a:ea typeface="Times New Roman"/>
                          <a:cs typeface="Times"/>
                        </a:rPr>
                        <a:t>extremely high</a:t>
                      </a:r>
                      <a:endParaRPr lang="en-US" sz="2400">
                        <a:latin typeface="Times"/>
                        <a:ea typeface="Times New Roman"/>
                        <a:cs typeface="Times"/>
                      </a:endParaRPr>
                    </a:p>
                  </a:txBody>
                  <a:tcPr marL="68580" marR="68580" marT="0" marB="0"/>
                </a:tc>
                <a:tc>
                  <a:txBody>
                    <a:bodyPr/>
                    <a:lstStyle/>
                    <a:p>
                      <a:pPr marL="0" marR="0">
                        <a:spcBef>
                          <a:spcPts val="0"/>
                        </a:spcBef>
                        <a:spcAft>
                          <a:spcPts val="0"/>
                        </a:spcAft>
                      </a:pPr>
                      <a:r>
                        <a:rPr lang="en-US" sz="2400" dirty="0">
                          <a:solidFill>
                            <a:srgbClr val="141413"/>
                          </a:solidFill>
                          <a:latin typeface="Arial"/>
                          <a:ea typeface="Times New Roman"/>
                          <a:cs typeface="Times"/>
                        </a:rPr>
                        <a:t>may cause organ </a:t>
                      </a:r>
                      <a:r>
                        <a:rPr lang="en-US" sz="2400" dirty="0" smtClean="0">
                          <a:solidFill>
                            <a:srgbClr val="141413"/>
                          </a:solidFill>
                          <a:latin typeface="Arial"/>
                          <a:ea typeface="Times New Roman"/>
                          <a:cs typeface="Times"/>
                        </a:rPr>
                        <a:t>failure, come </a:t>
                      </a:r>
                      <a:r>
                        <a:rPr lang="en-US" sz="2400" dirty="0">
                          <a:solidFill>
                            <a:srgbClr val="141413"/>
                          </a:solidFill>
                          <a:latin typeface="Arial"/>
                          <a:ea typeface="Times New Roman"/>
                          <a:cs typeface="Times"/>
                        </a:rPr>
                        <a:t>or death </a:t>
                      </a:r>
                      <a:endParaRPr lang="en-US" sz="2400" dirty="0">
                        <a:latin typeface="Times"/>
                        <a:ea typeface="Times New Roman"/>
                        <a:cs typeface="Times"/>
                      </a:endParaRPr>
                    </a:p>
                  </a:txBody>
                  <a:tcPr marL="68580" marR="68580" marT="0" marB="0"/>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3677" y="503238"/>
            <a:ext cx="8084975" cy="868362"/>
          </a:xfrm>
        </p:spPr>
        <p:txBody>
          <a:bodyPr/>
          <a:lstStyle/>
          <a:p>
            <a:r>
              <a:rPr lang="en-US" sz="4400" dirty="0" smtClean="0"/>
              <a:t>Social effect of ethanol use/abuse</a:t>
            </a:r>
            <a:endParaRPr lang="en-US" sz="4400" dirty="0"/>
          </a:p>
        </p:txBody>
      </p:sp>
      <p:sp>
        <p:nvSpPr>
          <p:cNvPr id="3" name="Content Placeholder 2"/>
          <p:cNvSpPr>
            <a:spLocks noGrp="1"/>
          </p:cNvSpPr>
          <p:nvPr>
            <p:ph idx="1"/>
          </p:nvPr>
        </p:nvSpPr>
        <p:spPr>
          <a:xfrm>
            <a:off x="433678" y="1735137"/>
            <a:ext cx="8084974" cy="4274809"/>
          </a:xfrm>
        </p:spPr>
        <p:txBody>
          <a:bodyPr>
            <a:normAutofit fontScale="70000" lnSpcReduction="20000"/>
          </a:bodyPr>
          <a:lstStyle/>
          <a:p>
            <a:pPr lvl="0"/>
            <a:r>
              <a:rPr lang="en-US" sz="3613" dirty="0" smtClean="0"/>
              <a:t>increased risk when driving or operating machinery</a:t>
            </a:r>
          </a:p>
          <a:p>
            <a:pPr lvl="0"/>
            <a:r>
              <a:rPr lang="en-US" sz="3613" dirty="0" smtClean="0"/>
              <a:t>involvement in violence or crime </a:t>
            </a:r>
          </a:p>
          <a:p>
            <a:pPr lvl="0"/>
            <a:r>
              <a:rPr lang="en-US" sz="3613" dirty="0" smtClean="0"/>
              <a:t>relationship problems</a:t>
            </a:r>
          </a:p>
          <a:p>
            <a:pPr lvl="0"/>
            <a:r>
              <a:rPr lang="en-US" sz="3613" dirty="0" smtClean="0"/>
              <a:t>taking time off work as a result of sickness or death associated with alcohol abuse  </a:t>
            </a:r>
          </a:p>
          <a:p>
            <a:pPr lvl="0"/>
            <a:r>
              <a:rPr lang="en-US" sz="3613" dirty="0" smtClean="0"/>
              <a:t>loss of income</a:t>
            </a:r>
          </a:p>
          <a:p>
            <a:pPr lvl="0"/>
            <a:r>
              <a:rPr lang="en-US" sz="3613" dirty="0" smtClean="0"/>
              <a:t>hospital costs</a:t>
            </a:r>
          </a:p>
          <a:p>
            <a:pPr lvl="0"/>
            <a:r>
              <a:rPr lang="en-US" sz="3613" dirty="0" smtClean="0"/>
              <a:t>lower economical production </a:t>
            </a:r>
          </a:p>
          <a:p>
            <a:endParaRPr lang="en-US" dirty="0"/>
          </a:p>
        </p:txBody>
      </p:sp>
      <p:pic>
        <p:nvPicPr>
          <p:cNvPr id="4" name="Picture 3"/>
          <p:cNvPicPr>
            <a:picLocks noChangeAspect="1"/>
          </p:cNvPicPr>
          <p:nvPr/>
        </p:nvPicPr>
        <p:blipFill>
          <a:blip r:embed="rId2"/>
          <a:stretch>
            <a:fillRect/>
          </a:stretch>
        </p:blipFill>
        <p:spPr>
          <a:xfrm>
            <a:off x="5870128" y="4027284"/>
            <a:ext cx="2648524" cy="283071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8562" y="503238"/>
            <a:ext cx="7639451" cy="868362"/>
          </a:xfrm>
        </p:spPr>
        <p:txBody>
          <a:bodyPr/>
          <a:lstStyle/>
          <a:p>
            <a:r>
              <a:rPr lang="en-US" dirty="0" smtClean="0"/>
              <a:t>Short term physiological effects</a:t>
            </a:r>
            <a:endParaRPr lang="en-US" dirty="0"/>
          </a:p>
        </p:txBody>
      </p:sp>
      <p:sp>
        <p:nvSpPr>
          <p:cNvPr id="3" name="Content Placeholder 2"/>
          <p:cNvSpPr>
            <a:spLocks noGrp="1"/>
          </p:cNvSpPr>
          <p:nvPr>
            <p:ph idx="1"/>
          </p:nvPr>
        </p:nvSpPr>
        <p:spPr/>
        <p:txBody>
          <a:bodyPr/>
          <a:lstStyle/>
          <a:p>
            <a:pPr lvl="0"/>
            <a:r>
              <a:rPr lang="en-US" dirty="0" smtClean="0"/>
              <a:t>reduces tension, anxiety and inhibitions</a:t>
            </a:r>
          </a:p>
          <a:p>
            <a:r>
              <a:rPr lang="en-US" dirty="0" smtClean="0"/>
              <a:t>impairs function of central nervous system </a:t>
            </a:r>
            <a:endParaRPr lang="en-US" dirty="0"/>
          </a:p>
        </p:txBody>
      </p:sp>
      <p:pic>
        <p:nvPicPr>
          <p:cNvPr id="4" name="Picture 3"/>
          <p:cNvPicPr>
            <a:picLocks noChangeAspect="1"/>
          </p:cNvPicPr>
          <p:nvPr/>
        </p:nvPicPr>
        <p:blipFill>
          <a:blip r:embed="rId2"/>
          <a:stretch>
            <a:fillRect/>
          </a:stretch>
        </p:blipFill>
        <p:spPr>
          <a:xfrm>
            <a:off x="1239078" y="3296812"/>
            <a:ext cx="2692400" cy="3009900"/>
          </a:xfrm>
          <a:prstGeom prst="rect">
            <a:avLst/>
          </a:prstGeom>
        </p:spPr>
      </p:pic>
      <p:pic>
        <p:nvPicPr>
          <p:cNvPr id="5" name="Picture 4"/>
          <p:cNvPicPr>
            <a:picLocks noChangeAspect="1"/>
          </p:cNvPicPr>
          <p:nvPr/>
        </p:nvPicPr>
        <p:blipFill>
          <a:blip r:embed="rId3"/>
          <a:stretch>
            <a:fillRect/>
          </a:stretch>
        </p:blipFill>
        <p:spPr>
          <a:xfrm>
            <a:off x="4722813" y="3467100"/>
            <a:ext cx="3505200" cy="23241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Long term physiological effects</a:t>
            </a:r>
            <a:endParaRPr lang="en-US" dirty="0"/>
          </a:p>
        </p:txBody>
      </p:sp>
      <p:sp>
        <p:nvSpPr>
          <p:cNvPr id="3" name="Content Placeholder 2"/>
          <p:cNvSpPr>
            <a:spLocks noGrp="1"/>
          </p:cNvSpPr>
          <p:nvPr>
            <p:ph idx="1"/>
          </p:nvPr>
        </p:nvSpPr>
        <p:spPr/>
        <p:txBody>
          <a:bodyPr>
            <a:normAutofit/>
          </a:bodyPr>
          <a:lstStyle/>
          <a:p>
            <a:pPr lvl="0"/>
            <a:r>
              <a:rPr lang="en-US" sz="2800" dirty="0" smtClean="0"/>
              <a:t>liver damage/cancer </a:t>
            </a:r>
          </a:p>
          <a:p>
            <a:pPr lvl="0"/>
            <a:r>
              <a:rPr lang="en-US" sz="2800" dirty="0" smtClean="0"/>
              <a:t>cirrhosis</a:t>
            </a:r>
          </a:p>
          <a:p>
            <a:pPr lvl="0"/>
            <a:r>
              <a:rPr lang="en-US" sz="2800" dirty="0" smtClean="0"/>
              <a:t>increased blood pressure</a:t>
            </a:r>
          </a:p>
          <a:p>
            <a:pPr lvl="0"/>
            <a:r>
              <a:rPr lang="en-US" sz="2800" dirty="0" smtClean="0"/>
              <a:t>heart disease or stroke</a:t>
            </a:r>
          </a:p>
          <a:p>
            <a:pPr lvl="0"/>
            <a:r>
              <a:rPr lang="en-US" sz="2800" dirty="0" smtClean="0"/>
              <a:t>miscarriage and fetal abnormalities</a:t>
            </a:r>
          </a:p>
          <a:p>
            <a:r>
              <a:rPr lang="en-US" sz="2800" dirty="0" smtClean="0"/>
              <a:t>tolerance and physical dependence </a:t>
            </a:r>
            <a:endParaRPr lang="en-US" sz="2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212" y="503238"/>
            <a:ext cx="8162418" cy="868362"/>
          </a:xfrm>
        </p:spPr>
        <p:txBody>
          <a:bodyPr/>
          <a:lstStyle/>
          <a:p>
            <a:r>
              <a:rPr lang="en-US" sz="3600" u="sng" dirty="0" smtClean="0"/>
              <a:t>Synergetic effect of ethanol with other drugs</a:t>
            </a:r>
            <a:endParaRPr lang="en-US" sz="3600" u="sng" dirty="0"/>
          </a:p>
        </p:txBody>
      </p:sp>
      <p:sp>
        <p:nvSpPr>
          <p:cNvPr id="3" name="Content Placeholder 2"/>
          <p:cNvSpPr>
            <a:spLocks noGrp="1"/>
          </p:cNvSpPr>
          <p:nvPr>
            <p:ph idx="1"/>
          </p:nvPr>
        </p:nvSpPr>
        <p:spPr>
          <a:xfrm>
            <a:off x="387212" y="1735138"/>
            <a:ext cx="7840801" cy="4056062"/>
          </a:xfrm>
        </p:spPr>
        <p:txBody>
          <a:bodyPr/>
          <a:lstStyle/>
          <a:p>
            <a:pPr>
              <a:buNone/>
            </a:pPr>
            <a:r>
              <a:rPr lang="en-US" sz="3200" dirty="0" smtClean="0"/>
              <a:t>     Ethanol produces a synergic effect with other drugs i.e. their effect is enhanced in the presence of alcohol which can be dangerous e.g. with aspirin it can increase damage to stomach and cause bleeding. </a:t>
            </a:r>
          </a:p>
          <a:p>
            <a:pPr>
              <a:buNone/>
            </a:pPr>
            <a:r>
              <a:rPr lang="en-US" sz="3200" dirty="0" smtClean="0"/>
              <a:t>     In the case of sleeping tablets and other sedatives it can cause coma or death.</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94302"/>
            <a:ext cx="7313613" cy="868362"/>
          </a:xfrm>
        </p:spPr>
        <p:txBody>
          <a:bodyPr/>
          <a:lstStyle/>
          <a:p>
            <a:r>
              <a:rPr lang="en-US" dirty="0" smtClean="0"/>
              <a:t>Using potassium dichromate  </a:t>
            </a:r>
            <a:endParaRPr lang="en-US" dirty="0"/>
          </a:p>
        </p:txBody>
      </p:sp>
      <p:sp>
        <p:nvSpPr>
          <p:cNvPr id="3" name="Content Placeholder 2"/>
          <p:cNvSpPr>
            <a:spLocks noGrp="1"/>
          </p:cNvSpPr>
          <p:nvPr>
            <p:ph idx="1"/>
          </p:nvPr>
        </p:nvSpPr>
        <p:spPr>
          <a:xfrm>
            <a:off x="340747" y="1371599"/>
            <a:ext cx="8394746" cy="4901669"/>
          </a:xfrm>
        </p:spPr>
        <p:txBody>
          <a:bodyPr>
            <a:normAutofit/>
          </a:bodyPr>
          <a:lstStyle/>
          <a:p>
            <a:pPr lvl="0"/>
            <a:r>
              <a:rPr lang="en-US" sz="2800" dirty="0" smtClean="0"/>
              <a:t>Only used for detection in breath - breathalyzer.</a:t>
            </a:r>
          </a:p>
          <a:p>
            <a:r>
              <a:rPr lang="en-US" sz="2800" dirty="0" smtClean="0"/>
              <a:t>In a positive result (i.e. presence of alcohol) the potassium dichromate changes form orange to green when ethanol is present as the potassium dichromate is reduced and the ethanol oxidized to </a:t>
            </a:r>
            <a:r>
              <a:rPr lang="en-US" sz="2800" dirty="0" err="1" smtClean="0"/>
              <a:t>ethanoic</a:t>
            </a:r>
            <a:r>
              <a:rPr lang="en-US" sz="2800" dirty="0" smtClean="0"/>
              <a:t> acid. </a:t>
            </a:r>
          </a:p>
          <a:p>
            <a:r>
              <a:rPr lang="en-US" sz="2800" dirty="0" smtClean="0"/>
              <a:t>Equations</a:t>
            </a:r>
          </a:p>
          <a:p>
            <a:pPr lvl="1"/>
            <a:r>
              <a:rPr lang="en-US" sz="2400" dirty="0" smtClean="0"/>
              <a:t>oxidation:  C</a:t>
            </a:r>
            <a:r>
              <a:rPr lang="en-US" sz="2400" baseline="-25000" dirty="0" smtClean="0"/>
              <a:t>2</a:t>
            </a:r>
            <a:r>
              <a:rPr lang="en-US" sz="2400" dirty="0" smtClean="0"/>
              <a:t>H</a:t>
            </a:r>
            <a:r>
              <a:rPr lang="en-US" sz="2400" baseline="-25000" dirty="0" smtClean="0"/>
              <a:t>5</a:t>
            </a:r>
            <a:r>
              <a:rPr lang="en-US" sz="2400" dirty="0" smtClean="0"/>
              <a:t>OH  +  H</a:t>
            </a:r>
            <a:r>
              <a:rPr lang="en-US" sz="2400" baseline="-25000" dirty="0" smtClean="0"/>
              <a:t>2</a:t>
            </a:r>
            <a:r>
              <a:rPr lang="en-US" sz="2400" dirty="0" smtClean="0"/>
              <a:t>O  → CH</a:t>
            </a:r>
            <a:r>
              <a:rPr lang="en-US" sz="2400" baseline="-25000" dirty="0" smtClean="0"/>
              <a:t>3</a:t>
            </a:r>
            <a:r>
              <a:rPr lang="en-US" sz="2400" dirty="0" smtClean="0"/>
              <a:t>COOH  +  4H</a:t>
            </a:r>
            <a:r>
              <a:rPr lang="en-US" sz="2400" baseline="30000" dirty="0" smtClean="0"/>
              <a:t>+</a:t>
            </a:r>
            <a:r>
              <a:rPr lang="en-US" sz="2400" dirty="0" smtClean="0"/>
              <a:t> + 4e</a:t>
            </a:r>
            <a:r>
              <a:rPr lang="en-US" sz="2400" baseline="30000" dirty="0" smtClean="0"/>
              <a:t>−</a:t>
            </a:r>
            <a:endParaRPr lang="en-US" sz="2400" dirty="0" smtClean="0"/>
          </a:p>
          <a:p>
            <a:pPr lvl="1"/>
            <a:r>
              <a:rPr lang="en-US" sz="2400" dirty="0" smtClean="0"/>
              <a:t>reduction:  Cr</a:t>
            </a:r>
            <a:r>
              <a:rPr lang="en-US" sz="2400" baseline="-25000" dirty="0" smtClean="0"/>
              <a:t>2</a:t>
            </a:r>
            <a:r>
              <a:rPr lang="en-US" sz="2400" dirty="0" smtClean="0"/>
              <a:t>O</a:t>
            </a:r>
            <a:r>
              <a:rPr lang="en-US" sz="2400" baseline="-25000" dirty="0" smtClean="0"/>
              <a:t>7</a:t>
            </a:r>
            <a:r>
              <a:rPr lang="en-US" sz="2400" dirty="0" smtClean="0"/>
              <a:t> </a:t>
            </a:r>
            <a:r>
              <a:rPr lang="en-US" sz="2400" baseline="30000" dirty="0" smtClean="0"/>
              <a:t>2−</a:t>
            </a:r>
            <a:r>
              <a:rPr lang="en-US" sz="2400" dirty="0" smtClean="0"/>
              <a:t> +  14H</a:t>
            </a:r>
            <a:r>
              <a:rPr lang="en-US" sz="2400" baseline="30000" dirty="0" smtClean="0"/>
              <a:t>+</a:t>
            </a:r>
            <a:r>
              <a:rPr lang="en-US" sz="2400" dirty="0" smtClean="0"/>
              <a:t>  +6e</a:t>
            </a:r>
            <a:r>
              <a:rPr lang="en-US" sz="2400" baseline="30000" dirty="0" smtClean="0"/>
              <a:t>−</a:t>
            </a:r>
            <a:r>
              <a:rPr lang="en-US" sz="2400" dirty="0" smtClean="0"/>
              <a:t> →  2Cr</a:t>
            </a:r>
            <a:r>
              <a:rPr lang="en-US" sz="2400" baseline="30000" dirty="0" smtClean="0"/>
              <a:t>3+</a:t>
            </a:r>
            <a:r>
              <a:rPr lang="en-US" sz="2400" dirty="0" smtClean="0"/>
              <a:t> +  7H</a:t>
            </a:r>
            <a:r>
              <a:rPr lang="en-US" sz="2400" baseline="-25000" dirty="0" smtClean="0"/>
              <a:t>2</a:t>
            </a:r>
            <a:r>
              <a:rPr lang="en-US" sz="2400" dirty="0" smtClean="0"/>
              <a:t>O</a:t>
            </a:r>
          </a:p>
          <a:p>
            <a:pPr>
              <a:buNone/>
            </a:pPr>
            <a:r>
              <a:rPr lang="en-US" sz="2000" dirty="0" smtClean="0"/>
              <a:t>              3C</a:t>
            </a:r>
            <a:r>
              <a:rPr lang="en-US" sz="2000" baseline="-25000" dirty="0" smtClean="0"/>
              <a:t>2</a:t>
            </a:r>
            <a:r>
              <a:rPr lang="en-US" sz="2000" dirty="0" smtClean="0"/>
              <a:t>H</a:t>
            </a:r>
            <a:r>
              <a:rPr lang="en-US" sz="2000" baseline="-25000" dirty="0" smtClean="0"/>
              <a:t>5</a:t>
            </a:r>
            <a:r>
              <a:rPr lang="en-US" sz="2000" dirty="0" smtClean="0"/>
              <a:t>OH  +  16H</a:t>
            </a:r>
            <a:r>
              <a:rPr lang="en-US" sz="2000" baseline="30000" dirty="0" smtClean="0"/>
              <a:t>+</a:t>
            </a:r>
            <a:r>
              <a:rPr lang="en-US" sz="2000" dirty="0" smtClean="0"/>
              <a:t> + 2Cr</a:t>
            </a:r>
            <a:r>
              <a:rPr lang="en-US" sz="2000" baseline="-25000" dirty="0" smtClean="0"/>
              <a:t>2</a:t>
            </a:r>
            <a:r>
              <a:rPr lang="en-US" sz="2000" dirty="0" smtClean="0"/>
              <a:t>O</a:t>
            </a:r>
            <a:r>
              <a:rPr lang="en-US" sz="2000" baseline="-25000" dirty="0" smtClean="0"/>
              <a:t>7</a:t>
            </a:r>
            <a:r>
              <a:rPr lang="en-US" sz="2000" dirty="0" smtClean="0"/>
              <a:t> </a:t>
            </a:r>
            <a:r>
              <a:rPr lang="en-US" sz="2000" baseline="30000" dirty="0" smtClean="0"/>
              <a:t>2−</a:t>
            </a:r>
            <a:r>
              <a:rPr lang="en-US" sz="2000" dirty="0" smtClean="0"/>
              <a:t> → 3CH</a:t>
            </a:r>
            <a:r>
              <a:rPr lang="en-US" sz="2000" baseline="-25000" dirty="0" smtClean="0"/>
              <a:t>3</a:t>
            </a:r>
            <a:r>
              <a:rPr lang="en-US" sz="2000" dirty="0" smtClean="0"/>
              <a:t>COOH  + 11H</a:t>
            </a:r>
            <a:r>
              <a:rPr lang="en-US" sz="2000" baseline="-25000" dirty="0" smtClean="0"/>
              <a:t>2</a:t>
            </a:r>
            <a:r>
              <a:rPr lang="en-US" sz="2000" dirty="0" smtClean="0"/>
              <a:t>O + 4Cr</a:t>
            </a:r>
            <a:r>
              <a:rPr lang="en-US" sz="2000" baseline="30000" dirty="0" smtClean="0"/>
              <a:t>3+</a:t>
            </a:r>
            <a:endParaRPr lang="en-US" sz="2000" dirty="0"/>
          </a:p>
        </p:txBody>
      </p:sp>
    </p:spTree>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Inkwell">
  <a:themeElements>
    <a:clrScheme name="Inkwell">
      <a:dk1>
        <a:sysClr val="windowText" lastClr="000000"/>
      </a:dk1>
      <a:lt1>
        <a:sysClr val="window" lastClr="FFFFFF"/>
      </a:lt1>
      <a:dk2>
        <a:srgbClr val="584D2E"/>
      </a:dk2>
      <a:lt2>
        <a:srgbClr val="EFE7C3"/>
      </a:lt2>
      <a:accent1>
        <a:srgbClr val="860908"/>
      </a:accent1>
      <a:accent2>
        <a:srgbClr val="4A0505"/>
      </a:accent2>
      <a:accent3>
        <a:srgbClr val="7A500A"/>
      </a:accent3>
      <a:accent4>
        <a:srgbClr val="C47810"/>
      </a:accent4>
      <a:accent5>
        <a:srgbClr val="827752"/>
      </a:accent5>
      <a:accent6>
        <a:srgbClr val="B5BB83"/>
      </a:accent6>
      <a:hlink>
        <a:srgbClr val="C47810"/>
      </a:hlink>
      <a:folHlink>
        <a:srgbClr val="F0A43A"/>
      </a:folHlink>
    </a:clrScheme>
    <a:fontScheme name="Inkwell">
      <a:majorFont>
        <a:latin typeface="Goudy Old Style"/>
        <a:ea typeface=""/>
        <a:cs typeface=""/>
        <a:font script="Jpan" typeface="ＭＳ Ｐ明朝"/>
      </a:majorFont>
      <a:minorFont>
        <a:latin typeface="Goudy Old Style"/>
        <a:ea typeface=""/>
        <a:cs typeface=""/>
        <a:font script="Jpan" typeface="ＭＳ Ｐ明朝"/>
      </a:minorFont>
    </a:fontScheme>
    <a:fmtScheme name="Inkwell">
      <a:fillStyleLst>
        <a:solidFill>
          <a:schemeClr val="phClr"/>
        </a:solidFill>
        <a:blipFill rotWithShape="1">
          <a:blip xmlns:r="http://schemas.openxmlformats.org/officeDocument/2006/relationships" r:embed="rId1">
            <a:duotone>
              <a:schemeClr val="phClr">
                <a:shade val="30000"/>
              </a:schemeClr>
              <a:schemeClr val="phClr">
                <a:alpha val="10000"/>
                <a:satMod val="120000"/>
              </a:schemeClr>
            </a:duotone>
          </a:blip>
          <a:stretch/>
        </a:blipFill>
        <a:blipFill rotWithShape="1">
          <a:blip xmlns:r="http://schemas.openxmlformats.org/officeDocument/2006/relationships" r:embed="rId2">
            <a:duotone>
              <a:schemeClr val="phClr">
                <a:shade val="30000"/>
                <a:satMod val="150000"/>
              </a:schemeClr>
              <a:schemeClr val="phClr">
                <a:alpha val="10000"/>
                <a:satMod val="120000"/>
              </a:schemeClr>
            </a:duotone>
          </a:blip>
          <a:stretch/>
        </a:blipFill>
      </a:fillStyleLst>
      <a:lnStyleLst>
        <a:ln w="12700" cap="flat" cmpd="sng" algn="ctr">
          <a:solidFill>
            <a:schemeClr val="phClr">
              <a:shade val="95000"/>
              <a:satMod val="105000"/>
            </a:scheme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38100" dir="5400000" rotWithShape="0">
              <a:srgbClr val="000000">
                <a:alpha val="75000"/>
              </a:srgbClr>
            </a:outerShdw>
          </a:effectLst>
        </a:effectStyle>
        <a:effectStyle>
          <a:effectLst>
            <a:outerShdw blurRad="38100" dist="25400" dir="5400000" rotWithShape="0">
              <a:srgbClr val="000000">
                <a:alpha val="75000"/>
              </a:srgbClr>
            </a:outerShdw>
            <a:softEdge rad="63500"/>
          </a:effectLst>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Inkwell.thmx</Template>
  <TotalTime>325</TotalTime>
  <Words>547</Words>
  <Application>Microsoft Macintosh PowerPoint</Application>
  <PresentationFormat>On-screen Show (4:3)</PresentationFormat>
  <Paragraphs>67</Paragraphs>
  <Slides>13</Slides>
  <Notes>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Inkwell</vt:lpstr>
      <vt:lpstr>Medicines and drugs</vt:lpstr>
      <vt:lpstr>depressants</vt:lpstr>
      <vt:lpstr>depressants</vt:lpstr>
      <vt:lpstr>Effects of depressants</vt:lpstr>
      <vt:lpstr>Social effect of ethanol use/abuse</vt:lpstr>
      <vt:lpstr>Short term physiological effects</vt:lpstr>
      <vt:lpstr>Long term physiological effects</vt:lpstr>
      <vt:lpstr>Synergetic effect of ethanol with other drugs</vt:lpstr>
      <vt:lpstr>Using potassium dichromate  </vt:lpstr>
      <vt:lpstr> intoximeter </vt:lpstr>
      <vt:lpstr>Infrared absorption spectrum</vt:lpstr>
      <vt:lpstr>gas-liquid chromatography </vt:lpstr>
      <vt:lpstr>Other commonly used depressants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Medicines and drugs</dc:title>
  <dc:creator>Client Admin</dc:creator>
  <cp:lastModifiedBy>Nico Van De Casteele</cp:lastModifiedBy>
  <cp:revision>21</cp:revision>
  <dcterms:created xsi:type="dcterms:W3CDTF">2013-03-24T04:05:06Z</dcterms:created>
  <dcterms:modified xsi:type="dcterms:W3CDTF">2014-01-27T09:54:06Z</dcterms:modified>
</cp:coreProperties>
</file>